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2" r:id="rId1"/>
  </p:sldMasterIdLst>
  <p:notesMasterIdLst>
    <p:notesMasterId r:id="rId106"/>
  </p:notesMasterIdLst>
  <p:sldIdLst>
    <p:sldId id="292" r:id="rId2"/>
    <p:sldId id="293" r:id="rId3"/>
    <p:sldId id="312" r:id="rId4"/>
    <p:sldId id="310" r:id="rId5"/>
    <p:sldId id="383" r:id="rId6"/>
    <p:sldId id="420" r:id="rId7"/>
    <p:sldId id="377" r:id="rId8"/>
    <p:sldId id="397" r:id="rId9"/>
    <p:sldId id="330" r:id="rId10"/>
    <p:sldId id="295" r:id="rId11"/>
    <p:sldId id="296" r:id="rId12"/>
    <p:sldId id="386" r:id="rId13"/>
    <p:sldId id="297" r:id="rId14"/>
    <p:sldId id="299" r:id="rId15"/>
    <p:sldId id="300" r:id="rId16"/>
    <p:sldId id="372" r:id="rId17"/>
    <p:sldId id="374" r:id="rId18"/>
    <p:sldId id="373" r:id="rId19"/>
    <p:sldId id="375" r:id="rId20"/>
    <p:sldId id="376" r:id="rId21"/>
    <p:sldId id="303" r:id="rId22"/>
    <p:sldId id="304" r:id="rId23"/>
    <p:sldId id="387" r:id="rId24"/>
    <p:sldId id="388" r:id="rId25"/>
    <p:sldId id="389" r:id="rId26"/>
    <p:sldId id="402" r:id="rId27"/>
    <p:sldId id="401" r:id="rId28"/>
    <p:sldId id="305" r:id="rId29"/>
    <p:sldId id="396" r:id="rId30"/>
    <p:sldId id="306" r:id="rId31"/>
    <p:sldId id="410" r:id="rId32"/>
    <p:sldId id="411" r:id="rId33"/>
    <p:sldId id="264" r:id="rId34"/>
    <p:sldId id="429" r:id="rId35"/>
    <p:sldId id="260" r:id="rId36"/>
    <p:sldId id="266" r:id="rId37"/>
    <p:sldId id="258" r:id="rId38"/>
    <p:sldId id="273" r:id="rId39"/>
    <p:sldId id="265" r:id="rId40"/>
    <p:sldId id="267" r:id="rId41"/>
    <p:sldId id="398" r:id="rId42"/>
    <p:sldId id="370" r:id="rId43"/>
    <p:sldId id="268" r:id="rId44"/>
    <p:sldId id="269" r:id="rId45"/>
    <p:sldId id="382" r:id="rId46"/>
    <p:sldId id="359" r:id="rId47"/>
    <p:sldId id="270" r:id="rId48"/>
    <p:sldId id="271" r:id="rId49"/>
    <p:sldId id="272" r:id="rId50"/>
    <p:sldId id="324" r:id="rId51"/>
    <p:sldId id="331" r:id="rId52"/>
    <p:sldId id="274" r:id="rId53"/>
    <p:sldId id="276" r:id="rId54"/>
    <p:sldId id="277" r:id="rId55"/>
    <p:sldId id="275" r:id="rId56"/>
    <p:sldId id="278" r:id="rId57"/>
    <p:sldId id="279" r:id="rId58"/>
    <p:sldId id="281" r:id="rId59"/>
    <p:sldId id="282" r:id="rId60"/>
    <p:sldId id="283" r:id="rId61"/>
    <p:sldId id="286" r:id="rId62"/>
    <p:sldId id="288" r:id="rId63"/>
    <p:sldId id="289" r:id="rId64"/>
    <p:sldId id="290" r:id="rId65"/>
    <p:sldId id="307" r:id="rId66"/>
    <p:sldId id="399" r:id="rId67"/>
    <p:sldId id="400" r:id="rId68"/>
    <p:sldId id="403" r:id="rId69"/>
    <p:sldId id="404" r:id="rId70"/>
    <p:sldId id="425" r:id="rId71"/>
    <p:sldId id="426" r:id="rId72"/>
    <p:sldId id="415" r:id="rId73"/>
    <p:sldId id="416" r:id="rId74"/>
    <p:sldId id="427" r:id="rId75"/>
    <p:sldId id="428" r:id="rId76"/>
    <p:sldId id="417" r:id="rId77"/>
    <p:sldId id="424" r:id="rId78"/>
    <p:sldId id="367" r:id="rId79"/>
    <p:sldId id="309" r:id="rId80"/>
    <p:sldId id="405" r:id="rId81"/>
    <p:sldId id="313" r:id="rId82"/>
    <p:sldId id="407" r:id="rId83"/>
    <p:sldId id="314" r:id="rId84"/>
    <p:sldId id="318" r:id="rId85"/>
    <p:sldId id="315" r:id="rId86"/>
    <p:sldId id="408" r:id="rId87"/>
    <p:sldId id="414" r:id="rId88"/>
    <p:sldId id="423" r:id="rId89"/>
    <p:sldId id="326" r:id="rId90"/>
    <p:sldId id="328" r:id="rId91"/>
    <p:sldId id="418" r:id="rId92"/>
    <p:sldId id="360" r:id="rId93"/>
    <p:sldId id="361" r:id="rId94"/>
    <p:sldId id="337" r:id="rId95"/>
    <p:sldId id="339" r:id="rId96"/>
    <p:sldId id="342" r:id="rId97"/>
    <p:sldId id="338" r:id="rId98"/>
    <p:sldId id="340" r:id="rId99"/>
    <p:sldId id="341" r:id="rId100"/>
    <p:sldId id="343" r:id="rId101"/>
    <p:sldId id="348" r:id="rId102"/>
    <p:sldId id="354" r:id="rId103"/>
    <p:sldId id="355" r:id="rId104"/>
    <p:sldId id="371"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476" autoAdjust="0"/>
    <p:restoredTop sz="94660"/>
  </p:normalViewPr>
  <p:slideViewPr>
    <p:cSldViewPr snapToGrid="0" snapToObjects="1">
      <p:cViewPr varScale="1">
        <p:scale>
          <a:sx n="66" d="100"/>
          <a:sy n="66" d="100"/>
        </p:scale>
        <p:origin x="-1248"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6FB048-E414-5D40-B6E6-14B08709CCD1}" type="datetimeFigureOut">
              <a:rPr lang="en-US" smtClean="0"/>
              <a:t>7/20/2012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328149-C02F-9A48-8685-AB60DD63EAAD}" type="slidenum">
              <a:rPr lang="en-US" smtClean="0"/>
              <a:t>‹#›</a:t>
            </a:fld>
            <a:endParaRPr lang="en-US"/>
          </a:p>
        </p:txBody>
      </p:sp>
    </p:spTree>
    <p:extLst>
      <p:ext uri="{BB962C8B-B14F-4D97-AF65-F5344CB8AC3E}">
        <p14:creationId xmlns:p14="http://schemas.microsoft.com/office/powerpoint/2010/main" val="2658978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latin typeface="+mn-lt"/>
                <a:ea typeface="+mn-ea"/>
                <a:cs typeface="+mn-cs"/>
              </a:rPr>
              <a:t>Good morning, and welcome! I want to begin with two stories I’m hoping will be a little bit funny.  I know it’s early in the morning after a night at the follies, but if a couple of you can manage to laugh I’ll feel better about standing up here.</a:t>
            </a:r>
          </a:p>
          <a:p>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Nasruddin</a:t>
            </a:r>
            <a:r>
              <a:rPr lang="en-US" sz="1200" kern="1200" dirty="0" smtClean="0">
                <a:solidFill>
                  <a:schemeClr val="tx1"/>
                </a:solidFill>
                <a:latin typeface="+mn-lt"/>
                <a:ea typeface="+mn-ea"/>
                <a:cs typeface="+mn-cs"/>
              </a:rPr>
              <a:t> is a character in many Middle Eastern jokes, but he has a Sufi way of pointing at what’s true: In this story, </a:t>
            </a:r>
            <a:r>
              <a:rPr lang="en-US" sz="1200" kern="1200" dirty="0" err="1" smtClean="0">
                <a:solidFill>
                  <a:schemeClr val="tx1"/>
                </a:solidFill>
                <a:latin typeface="+mn-lt"/>
                <a:ea typeface="+mn-ea"/>
                <a:cs typeface="+mn-cs"/>
              </a:rPr>
              <a:t>Nasruddin</a:t>
            </a:r>
            <a:r>
              <a:rPr lang="en-US" sz="1200" kern="1200" dirty="0" smtClean="0">
                <a:solidFill>
                  <a:schemeClr val="tx1"/>
                </a:solidFill>
                <a:latin typeface="+mn-lt"/>
                <a:ea typeface="+mn-ea"/>
                <a:cs typeface="+mn-cs"/>
              </a:rPr>
              <a:t> walks into a jewelry store, walks around for few moments, and then approaches the clerk at the counter. He says to the clerk, “Did you see me walk in here just now?” The clerk says, “Yeah”. </a:t>
            </a:r>
            <a:r>
              <a:rPr lang="en-US" sz="1200" kern="1200" dirty="0" err="1" smtClean="0">
                <a:solidFill>
                  <a:schemeClr val="tx1"/>
                </a:solidFill>
                <a:latin typeface="+mn-lt"/>
                <a:ea typeface="+mn-ea"/>
                <a:cs typeface="+mn-cs"/>
              </a:rPr>
              <a:t>Nasruddin</a:t>
            </a:r>
            <a:r>
              <a:rPr lang="en-US" sz="1200" kern="1200" dirty="0" smtClean="0">
                <a:solidFill>
                  <a:schemeClr val="tx1"/>
                </a:solidFill>
                <a:latin typeface="+mn-lt"/>
                <a:ea typeface="+mn-ea"/>
                <a:cs typeface="+mn-cs"/>
              </a:rPr>
              <a:t> says, “Have you ever seen me before?” The clerk says, “No.” And </a:t>
            </a:r>
            <a:r>
              <a:rPr lang="en-US" sz="1200" kern="1200" dirty="0" err="1" smtClean="0">
                <a:solidFill>
                  <a:schemeClr val="tx1"/>
                </a:solidFill>
                <a:latin typeface="+mn-lt"/>
                <a:ea typeface="+mn-ea"/>
                <a:cs typeface="+mn-cs"/>
              </a:rPr>
              <a:t>Nasruddin</a:t>
            </a:r>
            <a:r>
              <a:rPr lang="en-US" sz="1200" kern="1200" dirty="0" smtClean="0">
                <a:solidFill>
                  <a:schemeClr val="tx1"/>
                </a:solidFill>
                <a:latin typeface="+mn-lt"/>
                <a:ea typeface="+mn-ea"/>
                <a:cs typeface="+mn-cs"/>
              </a:rPr>
              <a:t> says, “Then how do you know it’s me?”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other story is from Mitch </a:t>
            </a:r>
            <a:r>
              <a:rPr lang="en-US" sz="1200" kern="1200" dirty="0" err="1" smtClean="0">
                <a:solidFill>
                  <a:schemeClr val="tx1"/>
                </a:solidFill>
                <a:latin typeface="+mn-lt"/>
                <a:ea typeface="+mn-ea"/>
                <a:cs typeface="+mn-cs"/>
              </a:rPr>
              <a:t>Hedberg</a:t>
            </a:r>
            <a:r>
              <a:rPr lang="en-US" sz="1200" kern="1200" dirty="0" smtClean="0">
                <a:solidFill>
                  <a:schemeClr val="tx1"/>
                </a:solidFill>
                <a:latin typeface="+mn-lt"/>
                <a:ea typeface="+mn-ea"/>
                <a:cs typeface="+mn-cs"/>
              </a:rPr>
              <a:t>, a dead comedian that my son really likes. In one of his sketches, </a:t>
            </a:r>
            <a:r>
              <a:rPr lang="en-US" sz="1200" kern="1200" dirty="0" err="1" smtClean="0">
                <a:solidFill>
                  <a:schemeClr val="tx1"/>
                </a:solidFill>
                <a:latin typeface="+mn-lt"/>
                <a:ea typeface="+mn-ea"/>
                <a:cs typeface="+mn-cs"/>
              </a:rPr>
              <a:t>Hedberg</a:t>
            </a:r>
            <a:r>
              <a:rPr lang="en-US" sz="1200" kern="1200" dirty="0" smtClean="0">
                <a:solidFill>
                  <a:schemeClr val="tx1"/>
                </a:solidFill>
                <a:latin typeface="+mn-lt"/>
                <a:ea typeface="+mn-ea"/>
                <a:cs typeface="+mn-cs"/>
              </a:rPr>
              <a:t> tells a story about going to a radio station to do an interview promoting his comedy CD. He says, “When I came in the door, the DJ said, “Who are you? I didn’t know if he was really deep, or if I had gone to the wrong radio station.” </a:t>
            </a:r>
          </a:p>
          <a:p>
            <a:endParaRPr lang="en-US" dirty="0" smtClean="0"/>
          </a:p>
          <a:p>
            <a:r>
              <a:rPr lang="en-US" sz="1200" kern="1200" dirty="0" smtClean="0">
                <a:solidFill>
                  <a:schemeClr val="tx1"/>
                </a:solidFill>
                <a:latin typeface="+mn-lt"/>
                <a:ea typeface="+mn-ea"/>
                <a:cs typeface="+mn-cs"/>
              </a:rPr>
              <a:t>So to check out whether you are in the right room, this is a workshop called “Who ACTS? Etc.” And I manage to pass in most social situations as being Michael Baugh. I teach 3</a:t>
            </a:r>
            <a:r>
              <a:rPr lang="en-US" sz="1200" kern="1200" baseline="30000" dirty="0" smtClean="0">
                <a:solidFill>
                  <a:schemeClr val="tx1"/>
                </a:solidFill>
                <a:latin typeface="+mn-lt"/>
                <a:ea typeface="+mn-ea"/>
                <a:cs typeface="+mn-cs"/>
              </a:rPr>
              <a:t>rd</a:t>
            </a:r>
            <a:r>
              <a:rPr lang="en-US" sz="1200" kern="1200" dirty="0" smtClean="0">
                <a:solidFill>
                  <a:schemeClr val="tx1"/>
                </a:solidFill>
                <a:latin typeface="+mn-lt"/>
                <a:ea typeface="+mn-ea"/>
                <a:cs typeface="+mn-cs"/>
              </a:rPr>
              <a:t> wave behavioral treatments at the California Institute of Integral Studies, and have been a 40-some year student and teacher of mindfulness and spiritual paths.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If these jokes are funny, why are they funny? Well, it’s got something to do with confusion that can occur among the three kinds of self that we talk about in ACT – </a:t>
            </a:r>
          </a:p>
          <a:p>
            <a:r>
              <a:rPr lang="en-US" sz="1200" kern="1200" dirty="0" smtClean="0">
                <a:solidFill>
                  <a:schemeClr val="tx1"/>
                </a:solidFill>
                <a:latin typeface="+mn-lt"/>
                <a:ea typeface="+mn-ea"/>
                <a:cs typeface="+mn-cs"/>
              </a:rPr>
              <a:t>Pop quiz, to see how much you drank at the Follies last night: What are the three kinds of self? I’m going to assume that by this point in the conference, even those of you who’ve never been much exposed to ACT have heard about “self as content”, “self as process” and “self as context, perspective-taking, whatever.” Being in the wrong radio station is somewhere in the first two kinds of self, whereas the deep version of “who are you?” points into the mystery of what’s aware of all of this. And it’s into that deep version that we’re here to explore in this workshop.</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I’d like to ask you to get comfortable in your chairs, and either close your eyes or look softly at some point out in front of you. You can notice the sounds in the room, what your body is feeling like, but before you go into official “mindfulness” mode like you’ve done so many times, trying to quiet your mind and become silent and still, I’d like you to see if you can notice what is already totally silent within you, even as it hears sounds. What is already still, even as it perceives the motion of your breathing. Continues….</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OED defines "spirit" as an "incorporeal or immaterial being" and as a "being or intelligence distinct from anything physical."</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is a behaviorally sensible event that corresponds quite well to the characteristics mentioned. To see it we will have to examine an obvious area: verbal behavior.</a:t>
            </a:r>
          </a:p>
          <a:p>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arranging conditions under which a person describes the public or private world in which he lives, a community generates that very special form of behavior called knowing... Self-knowledge is of social origin.”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Supposedly this happens through such things as questions like "What happened to you yesterday? What did you see? What did you eat?" and so on.</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key verbal relations in the development of perspective taking are “deictic,” which means “by demonstration”…. This relationship (“here” versus “there”) is learned over hundreds if not thousands of examples; what is consistent across examples is not the </a:t>
            </a:r>
            <a:r>
              <a:rPr lang="en-US" sz="1200" i="1" kern="1200" dirty="0" smtClean="0">
                <a:solidFill>
                  <a:schemeClr val="tx1"/>
                </a:solidFill>
                <a:latin typeface="+mn-lt"/>
                <a:ea typeface="+mn-ea"/>
                <a:cs typeface="+mn-cs"/>
              </a:rPr>
              <a:t>content</a:t>
            </a:r>
            <a:r>
              <a:rPr lang="en-US" sz="1200" kern="1200" dirty="0" smtClean="0">
                <a:solidFill>
                  <a:schemeClr val="tx1"/>
                </a:solidFill>
                <a:latin typeface="+mn-lt"/>
                <a:ea typeface="+mn-ea"/>
                <a:cs typeface="+mn-cs"/>
              </a:rPr>
              <a:t> of the answer but rather the </a:t>
            </a:r>
            <a:r>
              <a:rPr lang="en-US" sz="1200" i="1" kern="1200" dirty="0" smtClean="0">
                <a:solidFill>
                  <a:schemeClr val="tx1"/>
                </a:solidFill>
                <a:latin typeface="+mn-lt"/>
                <a:ea typeface="+mn-ea"/>
                <a:cs typeface="+mn-cs"/>
              </a:rPr>
              <a:t>context</a:t>
            </a:r>
            <a:r>
              <a:rPr lang="en-US" sz="1200" kern="1200" dirty="0" smtClean="0">
                <a:solidFill>
                  <a:schemeClr val="tx1"/>
                </a:solidFill>
                <a:latin typeface="+mn-lt"/>
                <a:ea typeface="+mn-ea"/>
                <a:cs typeface="+mn-cs"/>
              </a:rPr>
              <a:t>, or perspective, from which the answer occurs. That is the case with all other deictic frames, such as I/you, we/they, and now/then.”  Second Edition p.86 </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seems to have been missed in most behavioral accounts is that seeing seeing cannot be all there is to self-awareness. It is also critical to the verbal community that this behavior occurs from a given and consistent perspective, locus, or point of view…. Reports of seeing (i.e., seeing seeing) must be from the point of view of you.</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[Okay, now here is where we are starting to look inside of ourselves, to try to look at what’s looking. From here on out, please feel free to close your eyes at any point, and investigate the feeling that these words invoke within you. We’re looking for what has not been seen before, or maybe glimpsed in a fleeting manner, or maybe cannot really be seen at all, but something happens worth noticing when we try.]</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is a really key slide – it may be the hinge point upon which this entire argument, and indeed all mystical exploration, is anchored. Steve goes on to describe at some length the difficulty involved in trying to see your own eyes from the inside – it simply cannot be done: if you look at your eyes in a mirror, you are looking at them from the outside, like all the other eyes you see in the world. But you cannot see what your eyes look like from the inside.]</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slide is also hugely important, for it identifies one way we may move in on the trail of Self as Context, by feeling into its qualities. In a few moments we will watch Steve use the quality of being unchanged across time and context as a way to access it. </a:t>
            </a:r>
            <a:r>
              <a:rPr lang="en-US" sz="1200" kern="1200" dirty="0" err="1" smtClean="0">
                <a:solidFill>
                  <a:schemeClr val="tx1"/>
                </a:solidFill>
                <a:latin typeface="+mn-lt"/>
                <a:ea typeface="+mn-ea"/>
                <a:cs typeface="+mn-cs"/>
              </a:rPr>
              <a:t>Nondual</a:t>
            </a:r>
            <a:r>
              <a:rPr lang="en-US" sz="1200" kern="1200" dirty="0" smtClean="0">
                <a:solidFill>
                  <a:schemeClr val="tx1"/>
                </a:solidFill>
                <a:latin typeface="+mn-lt"/>
                <a:ea typeface="+mn-ea"/>
                <a:cs typeface="+mn-cs"/>
              </a:rPr>
              <a:t> teachers make use of other qualities, some mentioned by Steve and some not.]</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are asked to remember what it was like to be 10 years old-to remember looking out at the world at that age- and you are asked "Was that </a:t>
            </a:r>
            <a:r>
              <a:rPr lang="en-US" sz="1200" i="1" kern="1200" dirty="0" smtClean="0">
                <a:solidFill>
                  <a:schemeClr val="tx1"/>
                </a:solidFill>
                <a:latin typeface="+mn-lt"/>
                <a:ea typeface="+mn-ea"/>
                <a:cs typeface="+mn-cs"/>
              </a:rPr>
              <a:t>you </a:t>
            </a:r>
            <a:r>
              <a:rPr lang="en-US" sz="1200" kern="1200" dirty="0" smtClean="0">
                <a:solidFill>
                  <a:schemeClr val="tx1"/>
                </a:solidFill>
                <a:latin typeface="+mn-lt"/>
                <a:ea typeface="+mn-ea"/>
                <a:cs typeface="+mn-cs"/>
              </a:rPr>
              <a:t>then?" or "Deep down, is the </a:t>
            </a:r>
            <a:r>
              <a:rPr lang="en-US" sz="1200" i="1" kern="1200" dirty="0" smtClean="0">
                <a:solidFill>
                  <a:schemeClr val="tx1"/>
                </a:solidFill>
                <a:latin typeface="+mn-lt"/>
                <a:ea typeface="+mn-ea"/>
                <a:cs typeface="+mn-cs"/>
              </a:rPr>
              <a:t>you </a:t>
            </a:r>
            <a:r>
              <a:rPr lang="en-US" sz="1200" kern="1200" dirty="0" smtClean="0">
                <a:solidFill>
                  <a:schemeClr val="tx1"/>
                </a:solidFill>
                <a:latin typeface="+mn-lt"/>
                <a:ea typeface="+mn-ea"/>
                <a:cs typeface="+mn-cs"/>
              </a:rPr>
              <a:t>that is here now the </a:t>
            </a:r>
            <a:r>
              <a:rPr lang="en-US" sz="1200" i="1" kern="1200" dirty="0" smtClean="0">
                <a:solidFill>
                  <a:schemeClr val="tx1"/>
                </a:solidFill>
                <a:latin typeface="+mn-lt"/>
                <a:ea typeface="+mn-ea"/>
                <a:cs typeface="+mn-cs"/>
              </a:rPr>
              <a:t>you </a:t>
            </a:r>
            <a:r>
              <a:rPr lang="en-US" sz="1200" kern="1200" dirty="0" smtClean="0">
                <a:solidFill>
                  <a:schemeClr val="tx1"/>
                </a:solidFill>
                <a:latin typeface="+mn-lt"/>
                <a:ea typeface="+mn-ea"/>
                <a:cs typeface="+mn-cs"/>
              </a:rPr>
              <a:t>that was there then?" again the obvious answer is yes. Logically, this is not at all true in terms of you-as-object. Your thoughts are different, your body is different, your feelings are different, and so on. But now look at the previous sentence. Though it sounds normal, note that the "you" in this sentence refers to some sort of agent </a:t>
            </a:r>
            <a:r>
              <a:rPr lang="en-US" sz="1200" i="1" kern="1200" dirty="0" smtClean="0">
                <a:solidFill>
                  <a:schemeClr val="tx1"/>
                </a:solidFill>
                <a:latin typeface="+mn-lt"/>
                <a:ea typeface="+mn-ea"/>
                <a:cs typeface="+mn-cs"/>
              </a:rPr>
              <a:t>independent </a:t>
            </a:r>
            <a:r>
              <a:rPr lang="en-US" sz="1200" kern="1200" dirty="0" smtClean="0">
                <a:solidFill>
                  <a:schemeClr val="tx1"/>
                </a:solidFill>
                <a:latin typeface="+mn-lt"/>
                <a:ea typeface="+mn-ea"/>
                <a:cs typeface="+mn-cs"/>
              </a:rPr>
              <a:t>of all of the things about you. When I say "your body" it is as if you possess a body-not that you are your body. For a behaviorist (or any materialist) this seems literally impossible.” p.104</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A poem from </a:t>
            </a:r>
            <a:r>
              <a:rPr lang="en-US" sz="1200" kern="1200" dirty="0" err="1" smtClean="0">
                <a:solidFill>
                  <a:schemeClr val="tx1"/>
                </a:solidFill>
                <a:latin typeface="+mn-lt"/>
                <a:ea typeface="+mn-ea"/>
                <a:cs typeface="+mn-cs"/>
              </a:rPr>
              <a:t>Jelalludin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Rumi</a:t>
            </a:r>
            <a:r>
              <a:rPr lang="en-US" sz="1200" kern="1200" dirty="0" smtClean="0">
                <a:solidFill>
                  <a:schemeClr val="tx1"/>
                </a:solidFill>
                <a:latin typeface="+mn-lt"/>
                <a:ea typeface="+mn-ea"/>
                <a:cs typeface="+mn-cs"/>
              </a:rPr>
              <a:t> illustrates the difference in these perspectives: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There’s a fur coat floating in the river.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“Jump in and get it,” says the teacher.</a:t>
            </a:r>
          </a:p>
          <a:p>
            <a:r>
              <a:rPr lang="en-US" sz="1200" kern="1200" dirty="0" smtClean="0">
                <a:solidFill>
                  <a:schemeClr val="tx1"/>
                </a:solidFill>
                <a:latin typeface="+mn-lt"/>
                <a:ea typeface="+mn-ea"/>
                <a:cs typeface="+mn-cs"/>
              </a:rPr>
              <a:t>You dive in. You reach for the coat.</a:t>
            </a:r>
          </a:p>
          <a:p>
            <a:r>
              <a:rPr lang="en-US" sz="1200" kern="1200" dirty="0" smtClean="0">
                <a:solidFill>
                  <a:schemeClr val="tx1"/>
                </a:solidFill>
                <a:latin typeface="+mn-lt"/>
                <a:ea typeface="+mn-ea"/>
                <a:cs typeface="+mn-cs"/>
              </a:rPr>
              <a:t>It reaches for you.</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It’s a live bear that has fallen in upstream,</a:t>
            </a:r>
          </a:p>
          <a:p>
            <a:r>
              <a:rPr lang="en-US" sz="1200" kern="1200" dirty="0" smtClean="0">
                <a:solidFill>
                  <a:schemeClr val="tx1"/>
                </a:solidFill>
                <a:latin typeface="+mn-lt"/>
                <a:ea typeface="+mn-ea"/>
                <a:cs typeface="+mn-cs"/>
              </a:rPr>
              <a:t>drifting with the current.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 long does it take!” your teacher yells from the bank.</a:t>
            </a:r>
          </a:p>
          <a:p>
            <a:r>
              <a:rPr lang="en-US" sz="1200" kern="1200" dirty="0" smtClean="0">
                <a:solidFill>
                  <a:schemeClr val="tx1"/>
                </a:solidFill>
                <a:latin typeface="+mn-lt"/>
                <a:ea typeface="+mn-ea"/>
                <a:cs typeface="+mn-cs"/>
              </a:rPr>
              <a:t>“Don’t wait,” you answer.  “This coat has decided </a:t>
            </a:r>
          </a:p>
          <a:p>
            <a:r>
              <a:rPr lang="en-US" sz="1200" kern="1200" dirty="0" smtClean="0">
                <a:solidFill>
                  <a:schemeClr val="tx1"/>
                </a:solidFill>
                <a:latin typeface="+mn-lt"/>
                <a:ea typeface="+mn-ea"/>
                <a:cs typeface="+mn-cs"/>
              </a:rPr>
              <a:t>to wear </a:t>
            </a:r>
            <a:r>
              <a:rPr lang="en-US" sz="1200" u="words" kern="1200" dirty="0" smtClean="0">
                <a:solidFill>
                  <a:schemeClr val="tx1"/>
                </a:solidFill>
                <a:latin typeface="+mn-lt"/>
                <a:ea typeface="+mn-ea"/>
                <a:cs typeface="+mn-cs"/>
              </a:rPr>
              <a:t>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home!”(Barks</a:t>
            </a:r>
            <a:r>
              <a:rPr lang="en-US" sz="1200" kern="1200" dirty="0" smtClean="0">
                <a:solidFill>
                  <a:schemeClr val="tx1"/>
                </a:solidFill>
                <a:latin typeface="+mn-lt"/>
                <a:ea typeface="+mn-ea"/>
                <a:cs typeface="+mn-cs"/>
              </a:rPr>
              <a:t>, 1995)</a:t>
            </a:r>
          </a:p>
          <a:p>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Rumi</a:t>
            </a:r>
            <a:r>
              <a:rPr lang="en-US" sz="1200" kern="1200" dirty="0" smtClean="0">
                <a:solidFill>
                  <a:schemeClr val="tx1"/>
                </a:solidFill>
                <a:latin typeface="+mn-lt"/>
                <a:ea typeface="+mn-ea"/>
                <a:cs typeface="+mn-cs"/>
              </a:rPr>
              <a:t> poems describe many different moments in the flow of awakening towards liberation, some in complete unity with Oneness, others in various states of separation. This one describes the process by which Oneness takes over, but it doesn’t quite make clear that we, as awareness, are the bear that is taking over.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the beginning of the poem, “you” as the “student” (implied by the word “teacher”) are going after a fur coat as if it is something wonderful that you can take back to shore and wear to be warm, look cool, etc. This would correspond to an ACT client seeking to be happier, healthier, become enlightened, whatever. This is how we all enter onto our paths of healing, and perhaps even spiritual seeking. However, your teacher has tricked you. Instead of getting something that “you” will have for yourself, your life is taken over by what is alive within you as awareness. This “Infinite Mystery,” “no-thing-</a:t>
            </a:r>
            <a:r>
              <a:rPr lang="en-US" sz="1200" kern="1200" dirty="0" err="1" smtClean="0">
                <a:solidFill>
                  <a:schemeClr val="tx1"/>
                </a:solidFill>
                <a:latin typeface="+mn-lt"/>
                <a:ea typeface="+mn-ea"/>
                <a:cs typeface="+mn-cs"/>
              </a:rPr>
              <a:t>ness</a:t>
            </a:r>
            <a:r>
              <a:rPr lang="en-US" sz="1200" kern="1200" dirty="0" smtClean="0">
                <a:solidFill>
                  <a:schemeClr val="tx1"/>
                </a:solidFill>
                <a:latin typeface="+mn-lt"/>
                <a:ea typeface="+mn-ea"/>
                <a:cs typeface="+mn-cs"/>
              </a:rPr>
              <a:t>” or “whatever you want to call it” may have a different agenda than what was previously operating the system formerly known as “you.” The bear, your own deepest being as what’s aware, is wearing </a:t>
            </a:r>
            <a:r>
              <a:rPr lang="en-US" sz="1200" u="words" kern="1200" dirty="0" smtClean="0">
                <a:solidFill>
                  <a:schemeClr val="tx1"/>
                </a:solidFill>
                <a:latin typeface="+mn-lt"/>
                <a:ea typeface="+mn-ea"/>
                <a:cs typeface="+mn-cs"/>
              </a:rPr>
              <a:t>you</a:t>
            </a:r>
            <a:r>
              <a:rPr lang="en-US" sz="1200" kern="1200" dirty="0" smtClean="0">
                <a:solidFill>
                  <a:schemeClr val="tx1"/>
                </a:solidFill>
                <a:latin typeface="+mn-lt"/>
                <a:ea typeface="+mn-ea"/>
                <a:cs typeface="+mn-cs"/>
              </a:rPr>
              <a:t> home! What you end up doing may be very similar to what has been going on before, if you were in fairly close alignment with the flow of life, or it may be rather different.</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4328149-C02F-9A48-8685-AB60DD63EAAD}" type="slidenum">
              <a:rPr lang="en-US" smtClean="0"/>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amount of comfort or discomfort we experience with the process at this point has everything to do with our ability to surrender to it. Surrender is not really very different from acceptance, though it sounds a bit more threatening. Like </a:t>
            </a:r>
            <a:r>
              <a:rPr lang="en-US" sz="1200" kern="1200" dirty="0" err="1" smtClean="0">
                <a:solidFill>
                  <a:schemeClr val="tx1"/>
                </a:solidFill>
                <a:latin typeface="+mn-lt"/>
                <a:ea typeface="+mn-ea"/>
                <a:cs typeface="+mn-cs"/>
              </a:rPr>
              <a:t>Adya</a:t>
            </a:r>
            <a:r>
              <a:rPr lang="en-US" sz="1200" kern="1200" dirty="0" smtClean="0">
                <a:solidFill>
                  <a:schemeClr val="tx1"/>
                </a:solidFill>
                <a:latin typeface="+mn-lt"/>
                <a:ea typeface="+mn-ea"/>
                <a:cs typeface="+mn-cs"/>
              </a:rPr>
              <a:t>, I have a preference for threatening formulations. What Oneness is up to may be the destruction of concepts that are important to your mind, and when that is the case, the experience is like how Jeanne </a:t>
            </a:r>
            <a:r>
              <a:rPr lang="en-US" sz="1200" kern="1200" dirty="0" err="1" smtClean="0">
                <a:solidFill>
                  <a:schemeClr val="tx1"/>
                </a:solidFill>
                <a:latin typeface="+mn-lt"/>
                <a:ea typeface="+mn-ea"/>
                <a:cs typeface="+mn-cs"/>
              </a:rPr>
              <a:t>Zande</a:t>
            </a:r>
            <a:r>
              <a:rPr lang="en-US" sz="1200" kern="1200" dirty="0" smtClean="0">
                <a:solidFill>
                  <a:schemeClr val="tx1"/>
                </a:solidFill>
                <a:latin typeface="+mn-lt"/>
                <a:ea typeface="+mn-ea"/>
                <a:cs typeface="+mn-cs"/>
              </a:rPr>
              <a:t> put it: “God moves into your house, and She doesn’t like your furniture!” The journey from awakening to liberation involves the wearing away (or seeing the ineffectiveness) of the mind’s strategic efforts to reassert its claim of being in charge of behavior and experience. The continued demonstration that mind is unable to control reality is painful to the mind and an awareness identified with it, but in moments of clarity we can see the compassion in a universe that pulls us towards awakening and liberation. </a:t>
            </a:r>
          </a:p>
          <a:p>
            <a:r>
              <a:rPr lang="en-US" sz="1200" kern="1200" smtClean="0">
                <a:solidFill>
                  <a:schemeClr val="tx1"/>
                </a:solidFill>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B4328149-C02F-9A48-8685-AB60DD63EAAD}" type="slidenum">
              <a:rPr lang="en-US" smtClean="0"/>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0DA4E-D2BB-1F44-8CEC-3BBD8ED4B9A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0DA4E-D2BB-1F44-8CEC-3BBD8ED4B9A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6FCE6-DCF7-AC40-8C17-D459DD6FB41C}" type="datetimeFigureOut">
              <a:rPr lang="en-US" smtClean="0"/>
              <a:t>7/20/2012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C4131-0909-7B4A-9022-AE6337E62FE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6FCE6-DCF7-AC40-8C17-D459DD6FB41C}" type="datetimeFigureOut">
              <a:rPr lang="en-US" smtClean="0"/>
              <a:t>7/20/2012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C4131-0909-7B4A-9022-AE6337E62FEB}"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0815"/>
            <a:ext cx="7772400" cy="2339635"/>
          </a:xfrm>
        </p:spPr>
        <p:txBody>
          <a:bodyPr/>
          <a:lstStyle/>
          <a:p>
            <a:r>
              <a:rPr lang="en-US" dirty="0" smtClean="0"/>
              <a:t>Who ACTS? An exploration </a:t>
            </a:r>
            <a:br>
              <a:rPr lang="en-US" dirty="0" smtClean="0"/>
            </a:br>
            <a:r>
              <a:rPr lang="en-US" dirty="0" smtClean="0"/>
              <a:t>of Self as Context</a:t>
            </a:r>
            <a:endParaRPr lang="en-US" dirty="0"/>
          </a:p>
        </p:txBody>
      </p:sp>
      <p:sp>
        <p:nvSpPr>
          <p:cNvPr id="3" name="Subtitle 2"/>
          <p:cNvSpPr>
            <a:spLocks noGrp="1"/>
          </p:cNvSpPr>
          <p:nvPr>
            <p:ph type="subTitle" idx="1"/>
          </p:nvPr>
        </p:nvSpPr>
        <p:spPr/>
        <p:txBody>
          <a:bodyPr/>
          <a:lstStyle/>
          <a:p>
            <a:r>
              <a:rPr lang="en-US" dirty="0" smtClean="0"/>
              <a:t>Michael Baugh, LCSW</a:t>
            </a:r>
          </a:p>
          <a:p>
            <a:r>
              <a:rPr lang="en-US" dirty="0" smtClean="0"/>
              <a:t>California Institute of Integral Studies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28430"/>
            <a:ext cx="8769711" cy="5747833"/>
          </a:xfrm>
        </p:spPr>
        <p:txBody>
          <a:bodyPr>
            <a:normAutofit/>
          </a:bodyPr>
          <a:lstStyle/>
          <a:p>
            <a:pPr algn="ctr">
              <a:buNone/>
            </a:pPr>
            <a:r>
              <a:rPr lang="en-US" sz="4000" dirty="0" smtClean="0"/>
              <a:t>	“It </a:t>
            </a:r>
            <a:r>
              <a:rPr lang="en-US" sz="4000" dirty="0"/>
              <a:t>is not my </a:t>
            </a:r>
            <a:r>
              <a:rPr lang="en-US" sz="4000" dirty="0" smtClean="0"/>
              <a:t>interest … to </a:t>
            </a:r>
            <a:r>
              <a:rPr lang="en-US" sz="4000" dirty="0"/>
              <a:t>say literally that God or spirit in a religious sense does not exist independent of humankind. To the contrary, God could have created the very mechanisms I am describing that makes spirituality knowable. The paper is only meant to talk about spirituality within the game we call science</a:t>
            </a:r>
            <a:r>
              <a:rPr lang="en-US" sz="4000" dirty="0" smtClean="0"/>
              <a:t>.     Hayes, 1984</a:t>
            </a: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5362"/>
          </a:xfrm>
        </p:spPr>
        <p:txBody>
          <a:bodyPr/>
          <a:lstStyle/>
          <a:p>
            <a:r>
              <a:rPr lang="en-US" dirty="0" err="1" smtClean="0"/>
              <a:t>Pespective</a:t>
            </a:r>
            <a:r>
              <a:rPr lang="en-US" dirty="0" smtClean="0"/>
              <a:t> Taking in Emptiness</a:t>
            </a:r>
            <a:endParaRPr lang="en-US" dirty="0"/>
          </a:p>
        </p:txBody>
      </p:sp>
      <p:sp>
        <p:nvSpPr>
          <p:cNvPr id="3" name="Content Placeholder 2"/>
          <p:cNvSpPr>
            <a:spLocks noGrp="1"/>
          </p:cNvSpPr>
          <p:nvPr>
            <p:ph sz="half" idx="1"/>
          </p:nvPr>
        </p:nvSpPr>
        <p:spPr/>
        <p:txBody>
          <a:bodyPr>
            <a:normAutofit fontScale="92500" lnSpcReduction="10000"/>
          </a:bodyPr>
          <a:lstStyle/>
          <a:p>
            <a:pPr>
              <a:buNone/>
            </a:pPr>
            <a:r>
              <a:rPr lang="en-US" dirty="0" smtClean="0"/>
              <a:t>	</a:t>
            </a:r>
            <a:r>
              <a:rPr lang="en-US" sz="4324" dirty="0" smtClean="0"/>
              <a:t>“The Sufi is one who sees from the point of view of another.” </a:t>
            </a:r>
            <a:r>
              <a:rPr lang="en-US" sz="4324" dirty="0" err="1" smtClean="0"/>
              <a:t>Hazrat</a:t>
            </a:r>
            <a:r>
              <a:rPr lang="en-US" sz="4324" dirty="0" smtClean="0"/>
              <a:t> </a:t>
            </a:r>
            <a:r>
              <a:rPr lang="en-US" sz="4324" dirty="0" err="1" smtClean="0"/>
              <a:t>Inayat</a:t>
            </a:r>
            <a:r>
              <a:rPr lang="en-US" sz="4324" dirty="0" smtClean="0"/>
              <a:t> Khan</a:t>
            </a:r>
            <a:endParaRPr lang="en-US" sz="4324" dirty="0"/>
          </a:p>
        </p:txBody>
      </p:sp>
      <p:sp>
        <p:nvSpPr>
          <p:cNvPr id="4" name="Content Placeholder 3"/>
          <p:cNvSpPr>
            <a:spLocks noGrp="1"/>
          </p:cNvSpPr>
          <p:nvPr>
            <p:ph sz="half" idx="2"/>
          </p:nvPr>
        </p:nvSpPr>
        <p:spPr>
          <a:xfrm>
            <a:off x="4648200" y="1270000"/>
            <a:ext cx="4038600" cy="4856163"/>
          </a:xfrm>
        </p:spPr>
        <p:txBody>
          <a:bodyPr>
            <a:normAutofit fontScale="92500" lnSpcReduction="10000"/>
          </a:bodyPr>
          <a:lstStyle/>
          <a:p>
            <a:pPr>
              <a:buNone/>
            </a:pPr>
            <a:r>
              <a:rPr lang="en-US" dirty="0" smtClean="0"/>
              <a:t>	</a:t>
            </a:r>
            <a:r>
              <a:rPr lang="en-US" sz="4000" dirty="0" smtClean="0"/>
              <a:t>“As a  thing is viewed, so it appears.”</a:t>
            </a:r>
          </a:p>
          <a:p>
            <a:pPr marL="342900" lvl="3" indent="-342900">
              <a:buNone/>
            </a:pPr>
            <a:r>
              <a:rPr lang="en-US" sz="4000" dirty="0" smtClean="0"/>
              <a:t>		</a:t>
            </a:r>
            <a:r>
              <a:rPr lang="en-US" sz="4000" dirty="0" err="1" smtClean="0"/>
              <a:t>Padmasambhava</a:t>
            </a:r>
            <a:r>
              <a:rPr lang="en-US" sz="4000" dirty="0" smtClean="0"/>
              <a:t> </a:t>
            </a:r>
          </a:p>
          <a:p>
            <a:pPr marL="342900" lvl="3" indent="-342900">
              <a:buNone/>
            </a:pPr>
            <a:r>
              <a:rPr lang="en-US" sz="4000" dirty="0" smtClean="0"/>
              <a:t>	Everything depends on how you look at it.</a:t>
            </a:r>
          </a:p>
          <a:p>
            <a:pPr>
              <a:buNone/>
            </a:pPr>
            <a:r>
              <a:rPr lang="en-US" sz="4000" dirty="0" smtClean="0"/>
              <a:t>				--Joe Miller</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p:cNvSpPr>
            <a:spLocks noGrp="1"/>
          </p:cNvSpPr>
          <p:nvPr>
            <p:ph sz="half" idx="1"/>
          </p:nvPr>
        </p:nvSpPr>
        <p:spPr>
          <a:xfrm>
            <a:off x="276469" y="155520"/>
            <a:ext cx="4483983" cy="6825599"/>
          </a:xfrm>
        </p:spPr>
        <p:txBody>
          <a:bodyPr>
            <a:normAutofit fontScale="25000" lnSpcReduction="20000"/>
          </a:bodyPr>
          <a:lstStyle/>
          <a:p>
            <a:pPr>
              <a:buNone/>
            </a:pPr>
            <a:r>
              <a:rPr lang="en-US" sz="4324" i="1" dirty="0" smtClean="0"/>
              <a:t>	</a:t>
            </a:r>
            <a:r>
              <a:rPr lang="en-US" sz="12800" i="1" dirty="0" smtClean="0"/>
              <a:t>“</a:t>
            </a:r>
            <a:r>
              <a:rPr lang="en-US" sz="12800" i="1" dirty="0"/>
              <a:t>I do not know is the only true statement the mind can make. . . . The biggest drawback to understanding is the concept that I am an entity and secondly, that any concept I have is truth. . . . You have not understood until you have solved the riddle of the one who thinks he has understood.”</a:t>
            </a:r>
            <a:endParaRPr lang="en-US" sz="12800" dirty="0" smtClean="0"/>
          </a:p>
          <a:p>
            <a:pPr>
              <a:buNone/>
            </a:pPr>
            <a:r>
              <a:rPr lang="en-US" sz="12800" i="1" dirty="0" smtClean="0"/>
              <a:t>	-</a:t>
            </a:r>
            <a:r>
              <a:rPr lang="en-US" sz="12800" i="1" dirty="0"/>
              <a:t>-</a:t>
            </a:r>
            <a:r>
              <a:rPr lang="en-US" sz="12800" dirty="0" err="1"/>
              <a:t>Nisargadatta</a:t>
            </a:r>
            <a:r>
              <a:rPr lang="en-US" sz="12800" dirty="0"/>
              <a:t> </a:t>
            </a:r>
            <a:r>
              <a:rPr lang="en-US" sz="12800" dirty="0" err="1"/>
              <a:t>Maharaj</a:t>
            </a:r>
            <a:endParaRPr lang="en-US" sz="12800" dirty="0"/>
          </a:p>
          <a:p>
            <a:pPr>
              <a:buNone/>
            </a:pPr>
            <a:r>
              <a:rPr lang="en-US" sz="12800" dirty="0"/>
              <a:t> </a:t>
            </a:r>
          </a:p>
          <a:p>
            <a:endParaRPr lang="en-US" sz="10000" dirty="0"/>
          </a:p>
        </p:txBody>
      </p:sp>
      <p:pic>
        <p:nvPicPr>
          <p:cNvPr id="5" name="Content Placeholder 4" descr="Nisargadatta Maharaj 05 pi.gif"/>
          <p:cNvPicPr>
            <a:picLocks noGrp="1" noChangeAspect="1"/>
          </p:cNvPicPr>
          <p:nvPr>
            <p:ph sz="half" idx="2"/>
          </p:nvPr>
        </p:nvPicPr>
        <p:blipFill>
          <a:blip r:embed="rId2"/>
          <a:srcRect l="-12640" r="-12640"/>
          <a:stretch>
            <a:fillRect/>
          </a:stretch>
        </p:blipFill>
        <p:spPr>
          <a:xfrm>
            <a:off x="4648200" y="1183680"/>
            <a:ext cx="4038600" cy="4525963"/>
          </a:xfr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Bhagavan11.jpg"/>
          <p:cNvPicPr>
            <a:picLocks noGrp="1" noChangeAspect="1"/>
          </p:cNvPicPr>
          <p:nvPr>
            <p:ph sz="half" idx="1"/>
          </p:nvPr>
        </p:nvPicPr>
        <p:blipFill>
          <a:blip r:embed="rId2"/>
          <a:srcRect l="-8080" r="-8080"/>
          <a:stretch>
            <a:fillRect/>
          </a:stretch>
        </p:blipFill>
        <p:spPr/>
      </p:pic>
      <p:sp>
        <p:nvSpPr>
          <p:cNvPr id="4" name="Content Placeholder 3"/>
          <p:cNvSpPr>
            <a:spLocks noGrp="1"/>
          </p:cNvSpPr>
          <p:nvPr>
            <p:ph sz="half" idx="2"/>
          </p:nvPr>
        </p:nvSpPr>
        <p:spPr/>
        <p:txBody>
          <a:bodyPr/>
          <a:lstStyle/>
          <a:p>
            <a:r>
              <a:rPr lang="en-US" i="1" dirty="0"/>
              <a:t>The ego is like one’s shadow thrown on the ground. If one attempts to bury it, it will be foolish. The Self is only one. If limited, it is the ego; if unlimited it is the Infinite and is the Reality.</a:t>
            </a:r>
            <a:endParaRPr lang="en-US" dirty="0"/>
          </a:p>
          <a:p>
            <a:r>
              <a:rPr lang="en-US" dirty="0"/>
              <a:t>--</a:t>
            </a:r>
            <a:r>
              <a:rPr lang="en-US" dirty="0" err="1"/>
              <a:t>Ramana</a:t>
            </a:r>
            <a:r>
              <a:rPr lang="en-US" dirty="0"/>
              <a:t> </a:t>
            </a:r>
            <a:r>
              <a:rPr lang="en-US" dirty="0" err="1"/>
              <a:t>Maharshi</a:t>
            </a:r>
            <a:endParaRPr lang="en-US" dirty="0"/>
          </a:p>
          <a:p>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385380"/>
            <a:ext cx="4038600" cy="6043448"/>
          </a:xfrm>
        </p:spPr>
        <p:txBody>
          <a:bodyPr>
            <a:normAutofit fontScale="92500" lnSpcReduction="20000"/>
          </a:bodyPr>
          <a:lstStyle/>
          <a:p>
            <a:pPr>
              <a:buNone/>
            </a:pPr>
            <a:r>
              <a:rPr lang="en-US" dirty="0" smtClean="0"/>
              <a:t>	Such investigation may reveal that ego is not an enemy to be overcome, or an identity to be improved, but rather an illusion. In the process called awakening, ego, or identified consciousness, simply becomes transparent. The ideas that </a:t>
            </a:r>
            <a:r>
              <a:rPr lang="en-US" dirty="0" err="1" smtClean="0"/>
              <a:t>egoic</a:t>
            </a:r>
            <a:r>
              <a:rPr lang="en-US" dirty="0" smtClean="0"/>
              <a:t> consciousness holds of “separation” and “control” are simply seen by the deeper dimension of our “whole” being to be illusory.</a:t>
            </a:r>
          </a:p>
          <a:p>
            <a:pPr lvl="4"/>
            <a:r>
              <a:rPr lang="en-US" dirty="0" smtClean="0"/>
              <a:t>-- Dorothy Hunt</a:t>
            </a:r>
          </a:p>
          <a:p>
            <a:endParaRPr lang="en-US" dirty="0"/>
          </a:p>
        </p:txBody>
      </p:sp>
      <p:sp>
        <p:nvSpPr>
          <p:cNvPr id="4" name="Content Placeholder 3"/>
          <p:cNvSpPr>
            <a:spLocks noGrp="1"/>
          </p:cNvSpPr>
          <p:nvPr>
            <p:ph sz="half" idx="2"/>
          </p:nvPr>
        </p:nvSpPr>
        <p:spPr>
          <a:xfrm>
            <a:off x="6402552" y="1600200"/>
            <a:ext cx="4038600" cy="4525963"/>
          </a:xfrm>
        </p:spPr>
        <p:txBody>
          <a:bodyPr>
            <a:normAutofit fontScale="92500" lnSpcReduction="20000"/>
          </a:bodyPr>
          <a:lstStyle/>
          <a:p>
            <a:endParaRPr lang="en-US" dirty="0" smtClean="0"/>
          </a:p>
          <a:p>
            <a:endParaRPr lang="en-US" dirty="0"/>
          </a:p>
        </p:txBody>
      </p:sp>
      <p:pic>
        <p:nvPicPr>
          <p:cNvPr id="7" name="Picture 6" descr="Dorothy cropped.png"/>
          <p:cNvPicPr>
            <a:picLocks noChangeAspect="1"/>
          </p:cNvPicPr>
          <p:nvPr/>
        </p:nvPicPr>
        <p:blipFill>
          <a:blip r:embed="rId2"/>
          <a:stretch>
            <a:fillRect/>
          </a:stretch>
        </p:blipFill>
        <p:spPr>
          <a:xfrm>
            <a:off x="3696138" y="940292"/>
            <a:ext cx="6043448" cy="429736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289" y="274638"/>
            <a:ext cx="7784335" cy="6583362"/>
          </a:xfrm>
        </p:spPr>
        <p:txBody>
          <a:bodyPr>
            <a:normAutofit fontScale="90000"/>
          </a:bodyPr>
          <a:lstStyle/>
          <a:p>
            <a:pPr algn="l"/>
            <a:r>
              <a:rPr lang="en-US" dirty="0"/>
              <a:t>“In order to give consistent verbal reports, children have to develop a sense of perspective – a point of view – and to distinguish their own from that of others. Even as the contents of these descriptions begin to weave a self-story – which can be limiting – the sense of perspective is growing – which can be liberating.”</a:t>
            </a:r>
            <a:r>
              <a:rPr lang="en-US" dirty="0" smtClean="0"/>
              <a:t> </a:t>
            </a:r>
            <a:br>
              <a:rPr lang="en-US" dirty="0" smtClean="0"/>
            </a:br>
            <a:r>
              <a:rPr lang="en-US" dirty="0" smtClean="0"/>
              <a:t>                                    ACT 2, </a:t>
            </a:r>
            <a:r>
              <a:rPr lang="en-US" dirty="0"/>
              <a:t>p.86</a:t>
            </a:r>
            <a:br>
              <a:rPr lang="en-US" dirty="0"/>
            </a:b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866" y="954882"/>
            <a:ext cx="8343277" cy="5016758"/>
          </a:xfrm>
          <a:prstGeom prst="rect">
            <a:avLst/>
          </a:prstGeom>
        </p:spPr>
        <p:txBody>
          <a:bodyPr wrap="square">
            <a:spAutoFit/>
          </a:bodyPr>
          <a:lstStyle/>
          <a:p>
            <a:r>
              <a:rPr lang="en-US" sz="4000" dirty="0"/>
              <a:t>“It is an inherently spiritual process in the sense that this kind of perspective taking cannot be solely the product of logic but must also be based on one’s firsthand experience of making contact with a transcendent sense of self.”</a:t>
            </a:r>
            <a:r>
              <a:rPr lang="en-US" sz="4000" dirty="0" smtClean="0"/>
              <a:t> </a:t>
            </a:r>
          </a:p>
          <a:p>
            <a:endParaRPr lang="en-US" sz="4000" dirty="0" smtClean="0"/>
          </a:p>
          <a:p>
            <a:r>
              <a:rPr lang="en-US" sz="4000" dirty="0" smtClean="0"/>
              <a:t>								ACT TWO,  p.</a:t>
            </a:r>
            <a:r>
              <a:rPr lang="en-US" sz="4000" dirty="0"/>
              <a:t>153.</a:t>
            </a:r>
            <a:r>
              <a:rPr lang="en-US" sz="4000" dirty="0" smtClean="0"/>
              <a:t> </a:t>
            </a:r>
            <a:endParaRPr lang="en-US" sz="4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2212810"/>
          </a:xfrm>
        </p:spPr>
        <p:txBody>
          <a:bodyPr>
            <a:normAutofit/>
          </a:bodyPr>
          <a:lstStyle/>
          <a:p>
            <a:r>
              <a:rPr lang="en-US" sz="4000" dirty="0" smtClean="0"/>
              <a:t>It can’t be taught – </a:t>
            </a:r>
            <a:br>
              <a:rPr lang="en-US" sz="4000" dirty="0" smtClean="0"/>
            </a:br>
            <a:r>
              <a:rPr lang="en-US" sz="4000" dirty="0" smtClean="0"/>
              <a:t>It has to be caught!</a:t>
            </a:r>
            <a:br>
              <a:rPr lang="en-US" sz="4000" dirty="0" smtClean="0"/>
            </a:br>
            <a:r>
              <a:rPr lang="en-US" sz="4000" dirty="0" smtClean="0"/>
              <a:t>               -- Joe Miller</a:t>
            </a:r>
            <a:endParaRPr lang="en-US" sz="4000" dirty="0"/>
          </a:p>
        </p:txBody>
      </p:sp>
      <p:sp>
        <p:nvSpPr>
          <p:cNvPr id="6" name="Content Placeholder 5"/>
          <p:cNvSpPr>
            <a:spLocks noGrp="1"/>
          </p:cNvSpPr>
          <p:nvPr>
            <p:ph sz="half" idx="1"/>
          </p:nvPr>
        </p:nvSpPr>
        <p:spPr/>
        <p:txBody>
          <a:bodyPr/>
          <a:lstStyle/>
          <a:p>
            <a:endParaRPr lang="en-US" dirty="0"/>
          </a:p>
        </p:txBody>
      </p:sp>
      <p:pic>
        <p:nvPicPr>
          <p:cNvPr id="10" name="Content Placeholder 9" descr="Joe and Guin.pdf"/>
          <p:cNvPicPr>
            <a:picLocks noGrp="1" noChangeAspect="1"/>
          </p:cNvPicPr>
          <p:nvPr>
            <p:ph sz="half" idx="2"/>
          </p:nvPr>
        </p:nvPicPr>
        <mc:AlternateContent xmlns:mc="http://schemas.openxmlformats.org/markup-compatibility/2006">
          <mc:Choice xmlns:ma="http://schemas.microsoft.com/office/mac/drawingml/2008/main" xmlns:mv="urn:schemas-microsoft-com:mac:vml" xmlns="" Requires="ma">
            <p:blipFill>
              <a:blip r:embed="rId2"/>
              <a:srcRect l="-11930" r="-11930"/>
              <a:stretch>
                <a:fillRect/>
              </a:stretch>
            </p:blipFill>
          </mc:Choice>
          <mc:Fallback>
            <p:blipFill>
              <a:blip r:embed="rId3"/>
              <a:srcRect l="-11930" r="-11930"/>
              <a:stretch>
                <a:fillRect/>
              </a:stretch>
            </p:blipFill>
          </mc:Fallback>
        </mc:AlternateContent>
        <p:spPr>
          <a:xfrm rot="5400000">
            <a:off x="2242206" y="1422209"/>
            <a:ext cx="4954067" cy="5917515"/>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74637"/>
            <a:ext cx="8229600" cy="1570231"/>
          </a:xfrm>
        </p:spPr>
        <p:txBody>
          <a:bodyPr>
            <a:normAutofit/>
          </a:bodyPr>
          <a:lstStyle/>
          <a:p>
            <a:r>
              <a:rPr lang="en-US" dirty="0" smtClean="0"/>
              <a:t>Behaviorists can -- and should -- model spiritual experience.</a:t>
            </a:r>
            <a:endParaRPr lang="en-US" dirty="0"/>
          </a:p>
        </p:txBody>
      </p:sp>
      <p:pic>
        <p:nvPicPr>
          <p:cNvPr id="20" name="Content Placeholder 19" descr="enlightenment1.jpg"/>
          <p:cNvPicPr>
            <a:picLocks noGrp="1" noChangeAspect="1"/>
          </p:cNvPicPr>
          <p:nvPr>
            <p:ph sz="half" idx="2"/>
          </p:nvPr>
        </p:nvPicPr>
        <p:blipFill>
          <a:blip r:embed="rId2"/>
          <a:srcRect t="-28417" b="-28417"/>
          <a:stretch>
            <a:fillRect/>
          </a:stretch>
        </p:blipFill>
        <p:spPr>
          <a:xfrm>
            <a:off x="2465902" y="1159616"/>
            <a:ext cx="5405111" cy="6017996"/>
          </a:xfrm>
        </p:spPr>
      </p:pic>
      <p:pic>
        <p:nvPicPr>
          <p:cNvPr id="22" name="Content Placeholder 21" descr="science.gif"/>
          <p:cNvPicPr>
            <a:picLocks noGrp="1" noChangeAspect="1"/>
          </p:cNvPicPr>
          <p:nvPr>
            <p:ph sz="half" idx="1"/>
          </p:nvPr>
        </p:nvPicPr>
        <p:blipFill>
          <a:blip r:embed="rId3"/>
          <a:srcRect l="-4203" r="-4203"/>
          <a:stretch>
            <a:fillRect/>
          </a:stretch>
        </p:blipFill>
        <p:spPr>
          <a:xfrm>
            <a:off x="1345672" y="4551915"/>
            <a:ext cx="2240460" cy="19932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fontScale="90000"/>
          </a:bodyPr>
          <a:lstStyle/>
          <a:p>
            <a:r>
              <a:rPr lang="en-US" dirty="0" smtClean="0"/>
              <a:t>“Spirit” means “not matter”</a:t>
            </a:r>
            <a:br>
              <a:rPr lang="en-US" dirty="0" smtClean="0"/>
            </a:br>
            <a:r>
              <a:rPr lang="en-US" dirty="0" smtClean="0"/>
              <a:t>-- not a “thing”. </a:t>
            </a:r>
            <a:endParaRPr lang="en-US" dirty="0"/>
          </a:p>
        </p:txBody>
      </p:sp>
      <p:pic>
        <p:nvPicPr>
          <p:cNvPr id="19" name="Picture Placeholder 18" descr="mandel3.gif"/>
          <p:cNvPicPr>
            <a:picLocks noGrp="1" noChangeAspect="1"/>
          </p:cNvPicPr>
          <p:nvPr>
            <p:ph type="pic" idx="1"/>
          </p:nvPr>
        </p:nvPicPr>
        <p:blipFill>
          <a:blip r:embed="rId3"/>
          <a:srcRect/>
          <a:stretch>
            <a:fillRect/>
          </a:stretch>
        </p:blipFill>
        <p:spPr>
          <a:xfrm>
            <a:off x="-1919110" y="-2632735"/>
            <a:ext cx="13349380" cy="9353992"/>
          </a:xfrm>
        </p:spPr>
      </p:pic>
      <p:sp>
        <p:nvSpPr>
          <p:cNvPr id="18" name="Text Placeholder 17"/>
          <p:cNvSpPr>
            <a:spLocks noGrp="1"/>
          </p:cNvSpPr>
          <p:nvPr>
            <p:ph type="body" sz="half" idx="2"/>
          </p:nvPr>
        </p:nvSpPr>
        <p:spPr>
          <a:xfrm>
            <a:off x="370812" y="3504324"/>
            <a:ext cx="5525104" cy="3216933"/>
          </a:xfrm>
        </p:spPr>
        <p:txBody>
          <a:bodyPr>
            <a:normAutofit/>
          </a:bodyPr>
          <a:lstStyle/>
          <a:p>
            <a:endParaRPr lang="en-US" sz="4000" dirty="0" smtClean="0"/>
          </a:p>
          <a:p>
            <a:r>
              <a:rPr lang="en-US" sz="4000" dirty="0" smtClean="0"/>
              <a:t>“Spirit” means </a:t>
            </a:r>
          </a:p>
          <a:p>
            <a:r>
              <a:rPr lang="en-US" sz="4000" dirty="0" smtClean="0"/>
              <a:t>     “not matter”– </a:t>
            </a:r>
          </a:p>
          <a:p>
            <a:r>
              <a:rPr lang="en-US" sz="4000" dirty="0" smtClean="0"/>
              <a:t>           not a “thing”. </a:t>
            </a:r>
            <a:endParaRPr lang="en-US" sz="4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70949"/>
          </a:xfrm>
        </p:spPr>
        <p:txBody>
          <a:bodyPr>
            <a:normAutofit fontScale="90000"/>
          </a:bodyPr>
          <a:lstStyle/>
          <a:p>
            <a:pPr lvl="0"/>
            <a:r>
              <a:rPr lang="en-US" sz="4000" dirty="0" smtClean="0"/>
              <a:t/>
            </a:r>
            <a:br>
              <a:rPr lang="en-US" sz="4000" dirty="0" smtClean="0"/>
            </a:br>
            <a:r>
              <a:rPr lang="en-US" sz="4000" dirty="0"/>
              <a:t/>
            </a:r>
            <a:br>
              <a:rPr lang="en-US" sz="4000" dirty="0"/>
            </a:br>
            <a:r>
              <a:rPr lang="en-US" sz="4444" dirty="0" smtClean="0"/>
              <a:t>Where </a:t>
            </a:r>
            <a:r>
              <a:rPr lang="en-US" sz="4444" dirty="0"/>
              <a:t>can we look</a:t>
            </a:r>
            <a:r>
              <a:rPr lang="en-US" sz="4444" dirty="0" smtClean="0"/>
              <a:t> </a:t>
            </a:r>
            <a:br>
              <a:rPr lang="en-US" sz="4444" dirty="0" smtClean="0"/>
            </a:br>
            <a:r>
              <a:rPr lang="en-US" sz="4444" dirty="0" smtClean="0"/>
              <a:t>for </a:t>
            </a:r>
            <a:r>
              <a:rPr lang="en-US" sz="4444" dirty="0"/>
              <a:t>what is</a:t>
            </a:r>
            <a:r>
              <a:rPr lang="en-US" sz="4444" dirty="0" smtClean="0"/>
              <a:t> “not </a:t>
            </a:r>
            <a:r>
              <a:rPr lang="en-US" sz="4444" dirty="0"/>
              <a:t>a </a:t>
            </a:r>
            <a:r>
              <a:rPr lang="en-US" sz="4444" dirty="0" smtClean="0"/>
              <a:t>thing”?</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444" dirty="0" smtClean="0"/>
              <a:t>In </a:t>
            </a:r>
            <a:r>
              <a:rPr lang="en-US" sz="4444" dirty="0"/>
              <a:t>the “perspective” of “I”,</a:t>
            </a:r>
            <a:r>
              <a:rPr lang="en-US" sz="4444" dirty="0" smtClean="0"/>
              <a:t> </a:t>
            </a:r>
            <a:br>
              <a:rPr lang="en-US" sz="4444" dirty="0" smtClean="0"/>
            </a:br>
            <a:r>
              <a:rPr lang="en-US" sz="4444" dirty="0" smtClean="0"/>
              <a:t>which </a:t>
            </a:r>
            <a:r>
              <a:rPr lang="en-US" sz="4444" dirty="0"/>
              <a:t>is created by</a:t>
            </a:r>
            <a:r>
              <a:rPr lang="en-US" sz="4444" dirty="0" smtClean="0"/>
              <a:t> </a:t>
            </a:r>
            <a:br>
              <a:rPr lang="en-US" sz="4444" dirty="0" smtClean="0"/>
            </a:br>
            <a:r>
              <a:rPr lang="en-US" sz="4444" dirty="0" smtClean="0"/>
              <a:t>verbal </a:t>
            </a:r>
            <a:r>
              <a:rPr lang="en-US" sz="4444" dirty="0"/>
              <a:t>processes.</a:t>
            </a:r>
            <a:r>
              <a:rPr lang="en-US" dirty="0"/>
              <a:t/>
            </a:r>
            <a:br>
              <a:rPr lang="en-US" dirty="0"/>
            </a:br>
            <a:endParaRPr lang="en-US" dirty="0"/>
          </a:p>
        </p:txBody>
      </p:sp>
      <p:pic>
        <p:nvPicPr>
          <p:cNvPr id="9" name="Content Placeholder 8" descr="science.gif"/>
          <p:cNvPicPr>
            <a:picLocks noGrp="1" noChangeAspect="1"/>
          </p:cNvPicPr>
          <p:nvPr>
            <p:ph sz="half" idx="1"/>
          </p:nvPr>
        </p:nvPicPr>
        <p:blipFill>
          <a:blip r:embed="rId3"/>
          <a:srcRect l="-4203" r="-4203"/>
          <a:stretch>
            <a:fillRect/>
          </a:stretch>
        </p:blipFill>
        <p:spPr>
          <a:xfrm>
            <a:off x="1143205" y="2113719"/>
            <a:ext cx="2259000" cy="2186116"/>
          </a:xfrm>
        </p:spPr>
      </p:pic>
      <p:pic>
        <p:nvPicPr>
          <p:cNvPr id="10" name="Content Placeholder 9" descr="woman2-cartoon-eyes-clipart.jpg"/>
          <p:cNvPicPr>
            <a:picLocks noGrp="1" noChangeAspect="1"/>
          </p:cNvPicPr>
          <p:nvPr>
            <p:ph sz="half" idx="2"/>
          </p:nvPr>
        </p:nvPicPr>
        <p:blipFill>
          <a:blip r:embed="rId4"/>
          <a:srcRect t="-64355" b="-64355"/>
          <a:stretch>
            <a:fillRect/>
          </a:stretch>
        </p:blipFill>
        <p:spPr>
          <a:xfrm>
            <a:off x="4496099" y="1909764"/>
            <a:ext cx="3738474" cy="2911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884621"/>
            <a:ext cx="7772400" cy="4615793"/>
          </a:xfrm>
        </p:spPr>
        <p:txBody>
          <a:bodyPr>
            <a:normAutofit/>
          </a:bodyPr>
          <a:lstStyle/>
          <a:p>
            <a:r>
              <a:rPr lang="en-US" sz="4000" dirty="0"/>
              <a:t>"It is only when a person's private world becomes important to others that it is made important to him" (Skinner, 1974, </a:t>
            </a:r>
            <a:r>
              <a:rPr lang="en-US" sz="4000" dirty="0" err="1"/>
              <a:t>p</a:t>
            </a:r>
            <a:r>
              <a:rPr lang="en-US" sz="4000" dirty="0"/>
              <a:t>. 31).</a:t>
            </a:r>
            <a:r>
              <a:rPr lang="en-US" dirty="0"/>
              <a:t/>
            </a:r>
            <a:br>
              <a:rPr lang="en-US" dirty="0"/>
            </a:br>
            <a:endParaRPr lang="en-US" dirty="0"/>
          </a:p>
        </p:txBody>
      </p:sp>
      <p:sp>
        <p:nvSpPr>
          <p:cNvPr id="8" name="Subtitle 7"/>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 Taking</a:t>
            </a:r>
            <a:endParaRPr lang="en-US" dirty="0"/>
          </a:p>
        </p:txBody>
      </p:sp>
      <p:sp>
        <p:nvSpPr>
          <p:cNvPr id="3" name="Content Placeholder 2"/>
          <p:cNvSpPr>
            <a:spLocks noGrp="1"/>
          </p:cNvSpPr>
          <p:nvPr>
            <p:ph sz="half" idx="1"/>
          </p:nvPr>
        </p:nvSpPr>
        <p:spPr/>
        <p:txBody>
          <a:bodyPr>
            <a:normAutofit/>
          </a:bodyPr>
          <a:lstStyle/>
          <a:p>
            <a:r>
              <a:rPr lang="en-US" sz="4000" dirty="0" smtClean="0"/>
              <a:t>If you were me and I was you, and I had a book and you had a shoe, what would you have?</a:t>
            </a:r>
            <a:endParaRPr lang="en-US" sz="4000" dirty="0"/>
          </a:p>
        </p:txBody>
      </p:sp>
      <p:sp>
        <p:nvSpPr>
          <p:cNvPr id="4" name="Content Placeholder 3"/>
          <p:cNvSpPr>
            <a:spLocks noGrp="1"/>
          </p:cNvSpPr>
          <p:nvPr>
            <p:ph sz="half" idx="2"/>
          </p:nvPr>
        </p:nvSpPr>
        <p:spPr/>
        <p:txBody>
          <a:bodyPr>
            <a:normAutofit/>
          </a:bodyPr>
          <a:lstStyle/>
          <a:p>
            <a:r>
              <a:rPr lang="en-US" sz="4000" dirty="0" smtClean="0"/>
              <a:t>If you were me and I was you, and I banged my toe on the chair, what would you feel?</a:t>
            </a:r>
            <a:endParaRPr lang="en-US" sz="4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2276" y="1007241"/>
            <a:ext cx="7225862" cy="4274206"/>
          </a:xfrm>
        </p:spPr>
        <p:txBody>
          <a:bodyPr>
            <a:normAutofit fontScale="90000"/>
          </a:bodyPr>
          <a:lstStyle/>
          <a:p>
            <a:r>
              <a:rPr lang="en-US" dirty="0"/>
              <a:t> </a:t>
            </a:r>
            <a:r>
              <a:rPr lang="en-US" dirty="0" smtClean="0"/>
              <a:t/>
            </a:r>
            <a:br>
              <a:rPr lang="en-US" dirty="0" smtClean="0"/>
            </a:br>
            <a:r>
              <a:rPr lang="en-US" dirty="0" smtClean="0"/>
              <a:t>“The </a:t>
            </a:r>
            <a:r>
              <a:rPr lang="en-US" dirty="0"/>
              <a:t>behavior of seeing seeing from a perspective is a very odd behavior. For the person engaging in the behavior, it is not truly possible to see it as an object</a:t>
            </a:r>
            <a:r>
              <a:rPr lang="en-US" dirty="0" smtClean="0"/>
              <a:t>.”</a:t>
            </a:r>
            <a:br>
              <a:rPr lang="en-US" dirty="0" smtClean="0"/>
            </a:br>
            <a:r>
              <a:rPr lang="en-US" dirty="0"/>
              <a:t> </a:t>
            </a:r>
            <a:br>
              <a:rPr lang="en-US" dirty="0"/>
            </a:br>
            <a:endParaRPr lang="en-US" dirty="0"/>
          </a:p>
        </p:txBody>
      </p:sp>
      <p:sp>
        <p:nvSpPr>
          <p:cNvPr id="5" name="Subtitle 4"/>
          <p:cNvSpPr>
            <a:spLocks noGrp="1"/>
          </p:cNvSpPr>
          <p:nvPr>
            <p:ph type="subTitle" idx="1"/>
          </p:nvPr>
        </p:nvSpPr>
        <p:spPr>
          <a:xfrm>
            <a:off x="1371600" y="5281446"/>
            <a:ext cx="6400800" cy="357353"/>
          </a:xfrm>
        </p:spPr>
        <p:txBody>
          <a:bodyPr>
            <a:normAutofit fontScale="62500" lnSpcReduction="20000"/>
          </a:bodyPr>
          <a:lstStyle/>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72895"/>
            <a:ext cx="7772400" cy="3965903"/>
          </a:xfrm>
        </p:spPr>
        <p:txBody>
          <a:bodyPr>
            <a:normAutofit fontScale="90000"/>
          </a:bodyPr>
          <a:lstStyle/>
          <a:p>
            <a:r>
              <a:rPr lang="en-US" dirty="0"/>
              <a:t>It is only </a:t>
            </a:r>
            <a:r>
              <a:rPr lang="en-US" dirty="0" err="1"/>
              <a:t>experienceable</a:t>
            </a:r>
            <a:r>
              <a:rPr lang="en-US" dirty="0"/>
              <a:t> in its effects, the feelings associated with it, or as a kind of fleeting after-image when we attempt to grab it and look at it directly.</a:t>
            </a:r>
            <a:br>
              <a:rPr lang="en-US" dirty="0"/>
            </a:br>
            <a:r>
              <a:rPr lang="en-US" dirty="0"/>
              <a:t> </a:t>
            </a:r>
            <a:br>
              <a:rPr lang="en-US" dirty="0"/>
            </a:br>
            <a:endParaRPr lang="en-US" dirty="0"/>
          </a:p>
        </p:txBody>
      </p:sp>
      <p:sp>
        <p:nvSpPr>
          <p:cNvPr id="5" name="Subtitle 4"/>
          <p:cNvSpPr>
            <a:spLocks noGrp="1"/>
          </p:cNvSpPr>
          <p:nvPr>
            <p:ph type="subTitle" idx="1"/>
          </p:nvPr>
        </p:nvSpPr>
        <p:spPr>
          <a:xfrm>
            <a:off x="1371600" y="5465378"/>
            <a:ext cx="6400800" cy="173421"/>
          </a:xfrm>
        </p:spPr>
        <p:txBody>
          <a:bodyPr>
            <a:normAutofit fontScale="25000" lnSpcReduction="20000"/>
          </a:bodyPr>
          <a:lstStyle/>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Please make sure to sign in on the yellow sheet, to get credit for being here.</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43034"/>
            <a:ext cx="7772400" cy="5605517"/>
          </a:xfrm>
        </p:spPr>
        <p:txBody>
          <a:bodyPr>
            <a:normAutofit fontScale="90000"/>
          </a:bodyPr>
          <a:lstStyle/>
          <a:p>
            <a:r>
              <a:rPr lang="en-US" dirty="0"/>
              <a:t> </a:t>
            </a:r>
            <a:br>
              <a:rPr lang="en-US" dirty="0"/>
            </a:br>
            <a:r>
              <a:rPr lang="en-US" dirty="0"/>
              <a:t>There simply seems to be no way to see your own seeing-from-perspective without doing so from a now-shifted perspective. </a:t>
            </a:r>
            <a:r>
              <a:rPr lang="en-US" b="1" dirty="0"/>
              <a:t>This means that you-as-perspective is not itself fully </a:t>
            </a:r>
            <a:r>
              <a:rPr lang="en-US" b="1" dirty="0" err="1"/>
              <a:t>experienceable</a:t>
            </a:r>
            <a:r>
              <a:rPr lang="en-US" b="1" dirty="0"/>
              <a:t> as a thing or object by the person looking from that perspective.</a:t>
            </a:r>
            <a:r>
              <a:rPr lang="en-US" dirty="0"/>
              <a:t> </a:t>
            </a:r>
            <a:br>
              <a:rPr lang="en-US" dirty="0"/>
            </a:br>
            <a:r>
              <a:rPr lang="en-US" dirty="0"/>
              <a:t> </a:t>
            </a:r>
            <a:br>
              <a:rPr lang="en-US" dirty="0"/>
            </a:br>
            <a:endParaRPr lang="en-US" dirty="0"/>
          </a:p>
        </p:txBody>
      </p:sp>
      <p:sp>
        <p:nvSpPr>
          <p:cNvPr id="5" name="Subtitle 4"/>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07442"/>
          </a:xfrm>
        </p:spPr>
        <p:txBody>
          <a:bodyPr>
            <a:normAutofit/>
          </a:bodyPr>
          <a:lstStyle/>
          <a:p>
            <a:pPr lvl="0"/>
            <a:r>
              <a:rPr lang="en-US" dirty="0" smtClean="0"/>
              <a:t/>
            </a:r>
            <a:br>
              <a:rPr lang="en-US" dirty="0" smtClean="0"/>
            </a:br>
            <a:r>
              <a:rPr lang="en-US" dirty="0"/>
              <a:t> </a:t>
            </a:r>
            <a:br>
              <a:rPr lang="en-US" dirty="0"/>
            </a:br>
            <a:endParaRPr lang="en-US" dirty="0"/>
          </a:p>
        </p:txBody>
      </p:sp>
      <p:sp>
        <p:nvSpPr>
          <p:cNvPr id="5" name="Content Placeholder 4"/>
          <p:cNvSpPr>
            <a:spLocks noGrp="1"/>
          </p:cNvSpPr>
          <p:nvPr>
            <p:ph sz="half" idx="1"/>
          </p:nvPr>
        </p:nvSpPr>
        <p:spPr>
          <a:xfrm>
            <a:off x="858345" y="1848069"/>
            <a:ext cx="6507654" cy="5009931"/>
          </a:xfrm>
        </p:spPr>
        <p:txBody>
          <a:bodyPr>
            <a:normAutofit/>
          </a:bodyPr>
          <a:lstStyle/>
          <a:p>
            <a:pPr>
              <a:buNone/>
            </a:pPr>
            <a:r>
              <a:rPr lang="en-US" dirty="0" smtClean="0"/>
              <a:t>	</a:t>
            </a:r>
          </a:p>
          <a:p>
            <a:pPr>
              <a:buNone/>
            </a:pPr>
            <a:endParaRPr lang="en-US" sz="4000" dirty="0" smtClean="0"/>
          </a:p>
          <a:p>
            <a:pPr>
              <a:buNone/>
            </a:pPr>
            <a:r>
              <a:rPr lang="en-US" sz="4000" dirty="0" smtClean="0"/>
              <a:t>	The experience </a:t>
            </a:r>
          </a:p>
          <a:p>
            <a:pPr>
              <a:buNone/>
            </a:pPr>
            <a:r>
              <a:rPr lang="en-US" sz="4000" dirty="0" smtClean="0"/>
              <a:t>   of “I-as-perspective”</a:t>
            </a:r>
          </a:p>
          <a:p>
            <a:pPr>
              <a:buNone/>
            </a:pPr>
            <a:r>
              <a:rPr lang="en-US" sz="4000" dirty="0" smtClean="0"/>
              <a:t>	is boundless by space, time      and person.</a:t>
            </a:r>
            <a:endParaRPr lang="en-US" sz="4000" dirty="0"/>
          </a:p>
        </p:txBody>
      </p:sp>
      <p:pic>
        <p:nvPicPr>
          <p:cNvPr id="10" name="Content Placeholder 9" descr="mandel3.gif"/>
          <p:cNvPicPr>
            <a:picLocks noGrp="1" noChangeAspect="1"/>
          </p:cNvPicPr>
          <p:nvPr>
            <p:ph sz="half" idx="2"/>
          </p:nvPr>
        </p:nvPicPr>
        <p:blipFill>
          <a:blip r:embed="rId2"/>
          <a:srcRect t="-24712" b="-24712"/>
          <a:stretch>
            <a:fillRect/>
          </a:stretch>
        </p:blipFill>
        <p:spPr>
          <a:xfrm>
            <a:off x="3328276" y="-2731752"/>
            <a:ext cx="7751379" cy="8924096"/>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48242"/>
          </a:xfrm>
        </p:spPr>
        <p:txBody>
          <a:bodyPr>
            <a:normAutofit fontScale="90000"/>
          </a:bodyPr>
          <a:lstStyle/>
          <a:p>
            <a:pPr lvl="0"/>
            <a:r>
              <a:rPr lang="en-US" sz="4444" dirty="0"/>
              <a:t>This perspective can be found by looking for what is the </a:t>
            </a:r>
            <a:r>
              <a:rPr lang="en-US" sz="4444" u="sng" dirty="0"/>
              <a:t>same</a:t>
            </a:r>
            <a:r>
              <a:rPr lang="en-US" sz="4444" dirty="0"/>
              <a:t> in our       </a:t>
            </a:r>
            <a:br>
              <a:rPr lang="en-US" sz="4444" dirty="0"/>
            </a:br>
            <a:r>
              <a:rPr lang="en-US" sz="4444" dirty="0"/>
              <a:t>  experience across time.</a:t>
            </a:r>
            <a:r>
              <a:rPr lang="en-US" sz="4444" dirty="0" smtClean="0"/>
              <a:t> </a:t>
            </a:r>
            <a:r>
              <a:rPr lang="en-US" dirty="0" smtClean="0"/>
              <a:t/>
            </a:r>
            <a:br>
              <a:rPr lang="en-US" dirty="0" smtClean="0"/>
            </a:br>
            <a:endParaRPr lang="en-US" dirty="0"/>
          </a:p>
        </p:txBody>
      </p:sp>
      <p:pic>
        <p:nvPicPr>
          <p:cNvPr id="7" name="Content Placeholder 6" descr="images-2.jpeg"/>
          <p:cNvPicPr>
            <a:picLocks noGrp="1" noChangeAspect="1"/>
          </p:cNvPicPr>
          <p:nvPr>
            <p:ph sz="half" idx="2"/>
          </p:nvPr>
        </p:nvPicPr>
        <p:blipFill>
          <a:blip r:embed="rId3"/>
          <a:srcRect l="-17904" r="-17904"/>
          <a:stretch>
            <a:fillRect/>
          </a:stretch>
        </p:blipFill>
        <p:spPr>
          <a:xfrm>
            <a:off x="5158579" y="2350080"/>
            <a:ext cx="3528221" cy="3819283"/>
          </a:xfrm>
        </p:spPr>
      </p:pic>
      <p:pic>
        <p:nvPicPr>
          <p:cNvPr id="12" name="Content Placeholder 11" descr="cropped.png"/>
          <p:cNvPicPr>
            <a:picLocks noGrp="1" noChangeAspect="1"/>
          </p:cNvPicPr>
          <p:nvPr>
            <p:ph sz="half" idx="1"/>
          </p:nvPr>
        </p:nvPicPr>
        <p:blipFill>
          <a:blip r:embed="rId4"/>
          <a:srcRect t="-33946" b="-33946"/>
          <a:stretch>
            <a:fillRect/>
          </a:stretch>
        </p:blipFill>
        <p:spPr>
          <a:xfrm>
            <a:off x="0" y="1062720"/>
            <a:ext cx="5193139" cy="641736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8968"/>
            <a:ext cx="7772400" cy="1655378"/>
          </a:xfrm>
        </p:spPr>
        <p:txBody>
          <a:bodyPr>
            <a:normAutofit/>
          </a:bodyPr>
          <a:lstStyle/>
          <a:p>
            <a:r>
              <a:rPr lang="en-US" dirty="0" smtClean="0"/>
              <a:t>It’s also found by discovering what we are not:</a:t>
            </a:r>
            <a:endParaRPr lang="en-US" dirty="0"/>
          </a:p>
        </p:txBody>
      </p:sp>
      <p:sp>
        <p:nvSpPr>
          <p:cNvPr id="3" name="Content Placeholder 2"/>
          <p:cNvSpPr>
            <a:spLocks noGrp="1"/>
          </p:cNvSpPr>
          <p:nvPr>
            <p:ph type="subTitle" idx="1"/>
          </p:nvPr>
        </p:nvSpPr>
        <p:spPr>
          <a:xfrm>
            <a:off x="578069" y="1874345"/>
            <a:ext cx="8285655" cy="4624551"/>
          </a:xfrm>
        </p:spPr>
        <p:txBody>
          <a:bodyPr>
            <a:noAutofit/>
          </a:bodyPr>
          <a:lstStyle/>
          <a:p>
            <a:pPr algn="l"/>
            <a:r>
              <a:rPr lang="en-US" sz="4000" dirty="0"/>
              <a:t>Consider the following question: "If you lost your arms and legs, would you still be you?"</a:t>
            </a:r>
            <a:r>
              <a:rPr lang="en-US" sz="4000" dirty="0" smtClean="0"/>
              <a:t> ….   If </a:t>
            </a:r>
            <a:r>
              <a:rPr lang="en-US" sz="4000" dirty="0"/>
              <a:t>the sense of the question, however, refers to the verbally established you-as-perspective, then the obvious answer is yes.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2603"/>
          </a:xfrm>
        </p:spPr>
        <p:txBody>
          <a:bodyPr>
            <a:normAutofit fontScale="90000"/>
          </a:bodyPr>
          <a:lstStyle/>
          <a:p>
            <a:endParaRPr lang="en-US" dirty="0"/>
          </a:p>
        </p:txBody>
      </p:sp>
      <p:sp>
        <p:nvSpPr>
          <p:cNvPr id="3" name="Content Placeholder 2"/>
          <p:cNvSpPr>
            <a:spLocks noGrp="1"/>
          </p:cNvSpPr>
          <p:nvPr>
            <p:ph idx="1"/>
          </p:nvPr>
        </p:nvSpPr>
        <p:spPr>
          <a:xfrm>
            <a:off x="457200" y="1007240"/>
            <a:ext cx="8229600" cy="6297449"/>
          </a:xfrm>
        </p:spPr>
        <p:txBody>
          <a:bodyPr/>
          <a:lstStyle/>
          <a:p>
            <a:pPr>
              <a:buNone/>
            </a:pPr>
            <a:r>
              <a:rPr lang="en-US" dirty="0" smtClean="0"/>
              <a:t>	</a:t>
            </a:r>
            <a:r>
              <a:rPr lang="en-US" sz="4000" dirty="0" smtClean="0"/>
              <a:t>In </a:t>
            </a:r>
            <a:r>
              <a:rPr lang="en-US" sz="4000" dirty="0"/>
              <a:t>fact, our bodies change regularly, but we are still said to be the same person. </a:t>
            </a:r>
            <a:r>
              <a:rPr lang="en-US" sz="4000" b="1" dirty="0"/>
              <a:t>The same principle applies to any aspect of ourselves that can be held as an object, such as our thoughts, emotions, behavioral predispositions, and so on.</a:t>
            </a:r>
            <a:endParaRPr lang="en-US" sz="4000" dirty="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a:xfrm>
            <a:off x="457200" y="274638"/>
            <a:ext cx="4038600" cy="6732259"/>
          </a:xfrm>
        </p:spPr>
        <p:txBody>
          <a:bodyPr>
            <a:normAutofit fontScale="47500" lnSpcReduction="20000"/>
          </a:bodyPr>
          <a:lstStyle/>
          <a:p>
            <a:pPr>
              <a:buNone/>
            </a:pPr>
            <a:r>
              <a:rPr lang="en-US" dirty="0"/>
              <a:t> </a:t>
            </a:r>
            <a:endParaRPr lang="en-US" dirty="0" smtClean="0"/>
          </a:p>
          <a:p>
            <a:pPr>
              <a:buNone/>
            </a:pPr>
            <a:r>
              <a:rPr lang="en-US" sz="4324" dirty="0" smtClean="0"/>
              <a:t>	</a:t>
            </a:r>
          </a:p>
          <a:p>
            <a:pPr>
              <a:buNone/>
            </a:pPr>
            <a:r>
              <a:rPr lang="en-US" sz="8421" dirty="0" smtClean="0"/>
              <a:t>“</a:t>
            </a:r>
            <a:r>
              <a:rPr lang="en-US" sz="8421" dirty="0"/>
              <a:t>I, HERE and NOW” is the self that is left behind when all of the content differences are subtracted out.”        RFT Post Skinnerian Account, p173.</a:t>
            </a:r>
          </a:p>
          <a:p>
            <a:pPr>
              <a:buNone/>
            </a:pPr>
            <a:r>
              <a:rPr lang="en-US" sz="8421" dirty="0"/>
              <a:t> </a:t>
            </a:r>
          </a:p>
          <a:p>
            <a:endParaRPr lang="en-US" dirty="0"/>
          </a:p>
        </p:txBody>
      </p:sp>
      <p:sp>
        <p:nvSpPr>
          <p:cNvPr id="6" name="Content Placeholder 5"/>
          <p:cNvSpPr>
            <a:spLocks noGrp="1"/>
          </p:cNvSpPr>
          <p:nvPr>
            <p:ph sz="half" idx="2"/>
          </p:nvPr>
        </p:nvSpPr>
        <p:spPr>
          <a:xfrm>
            <a:off x="4648200" y="674414"/>
            <a:ext cx="4038600" cy="5885793"/>
          </a:xfrm>
        </p:spPr>
        <p:txBody>
          <a:bodyPr>
            <a:noAutofit/>
          </a:bodyPr>
          <a:lstStyle/>
          <a:p>
            <a:pPr>
              <a:buNone/>
            </a:pPr>
            <a:r>
              <a:rPr lang="en-US" sz="3200" dirty="0" smtClean="0"/>
              <a:t>	“</a:t>
            </a:r>
            <a:r>
              <a:rPr lang="en-US" sz="4000" dirty="0" smtClean="0"/>
              <a:t>The </a:t>
            </a:r>
            <a:r>
              <a:rPr lang="en-US" sz="4000" dirty="0"/>
              <a:t>speaker is always I (Not YOU), located HERE and NOW, and the spoken about is always located THERE and </a:t>
            </a:r>
            <a:r>
              <a:rPr lang="en-US" sz="4000" dirty="0" smtClean="0"/>
              <a:t>THEN.” </a:t>
            </a:r>
          </a:p>
          <a:p>
            <a:pPr>
              <a:buNone/>
            </a:pPr>
            <a:r>
              <a:rPr lang="en-US" sz="4000" dirty="0" smtClean="0"/>
              <a:t>        Ibid </a:t>
            </a:r>
            <a:r>
              <a:rPr lang="en-US" sz="4000" dirty="0"/>
              <a:t>p.173</a:t>
            </a:r>
          </a:p>
          <a:p>
            <a:r>
              <a:rPr lang="en-US" sz="4000" dirty="0"/>
              <a:t> </a:t>
            </a:r>
          </a:p>
          <a:p>
            <a:endParaRPr 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fontScale="90000"/>
          </a:bodyPr>
          <a:lstStyle/>
          <a:p>
            <a:r>
              <a:rPr lang="en-US" dirty="0" smtClean="0"/>
              <a:t>“Spirit” means “not matter”</a:t>
            </a:r>
            <a:br>
              <a:rPr lang="en-US" dirty="0" smtClean="0"/>
            </a:br>
            <a:r>
              <a:rPr lang="en-US" dirty="0" smtClean="0"/>
              <a:t>-- not a “thing”. </a:t>
            </a:r>
            <a:endParaRPr lang="en-US" dirty="0"/>
          </a:p>
        </p:txBody>
      </p:sp>
      <p:pic>
        <p:nvPicPr>
          <p:cNvPr id="19" name="Picture Placeholder 18" descr="mandel3.gif"/>
          <p:cNvPicPr>
            <a:picLocks noGrp="1" noChangeAspect="1"/>
          </p:cNvPicPr>
          <p:nvPr>
            <p:ph type="pic" idx="4294967295"/>
          </p:nvPr>
        </p:nvPicPr>
        <p:blipFill>
          <a:blip r:embed="rId2"/>
          <a:srcRect/>
          <a:stretch>
            <a:fillRect/>
          </a:stretch>
        </p:blipFill>
        <p:spPr>
          <a:xfrm>
            <a:off x="-2382345" y="-2495550"/>
            <a:ext cx="13349288" cy="9353550"/>
          </a:xfrm>
        </p:spPr>
      </p:pic>
      <p:sp>
        <p:nvSpPr>
          <p:cNvPr id="18" name="Text Placeholder 17"/>
          <p:cNvSpPr>
            <a:spLocks noGrp="1"/>
          </p:cNvSpPr>
          <p:nvPr>
            <p:ph type="body" sz="half" idx="4294967295"/>
          </p:nvPr>
        </p:nvSpPr>
        <p:spPr>
          <a:xfrm>
            <a:off x="-157655" y="3503613"/>
            <a:ext cx="5682155" cy="3217862"/>
          </a:xfrm>
        </p:spPr>
        <p:txBody>
          <a:bodyPr>
            <a:normAutofit/>
          </a:bodyPr>
          <a:lstStyle/>
          <a:p>
            <a:pPr>
              <a:buNone/>
            </a:pPr>
            <a:endParaRPr lang="en-US" sz="4000" dirty="0" smtClean="0"/>
          </a:p>
          <a:p>
            <a:pPr>
              <a:buNone/>
            </a:pPr>
            <a:r>
              <a:rPr lang="en-US" sz="4000" dirty="0" smtClean="0"/>
              <a:t>     What is</a:t>
            </a:r>
          </a:p>
          <a:p>
            <a:pPr>
              <a:buNone/>
            </a:pPr>
            <a:r>
              <a:rPr lang="en-US" sz="4000" dirty="0"/>
              <a:t>	</a:t>
            </a:r>
            <a:r>
              <a:rPr lang="en-US" sz="4000" dirty="0" smtClean="0"/>
              <a:t>     invisible is </a:t>
            </a:r>
          </a:p>
          <a:p>
            <a:pPr>
              <a:buNone/>
            </a:pPr>
            <a:r>
              <a:rPr lang="en-US" sz="4000" dirty="0" smtClean="0"/>
              <a:t>          what is seeing.</a:t>
            </a:r>
            <a:endParaRPr lang="en-US" sz="4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000" dirty="0"/>
          </a:p>
        </p:txBody>
      </p:sp>
      <p:pic>
        <p:nvPicPr>
          <p:cNvPr id="4" name="Content Placeholder 3" descr="clouds-in-blue-sky.jpg"/>
          <p:cNvPicPr>
            <a:picLocks noGrp="1" noChangeAspect="1"/>
          </p:cNvPicPr>
          <p:nvPr>
            <p:ph sz="half" idx="1"/>
          </p:nvPr>
        </p:nvPicPr>
        <p:blipFill>
          <a:blip r:embed="rId2"/>
          <a:srcRect t="-24712" b="-24712"/>
          <a:stretch>
            <a:fillRect/>
          </a:stretch>
        </p:blipFill>
        <p:spPr>
          <a:xfrm>
            <a:off x="457200" y="760320"/>
            <a:ext cx="3439287" cy="5720083"/>
          </a:xfrm>
        </p:spPr>
      </p:pic>
      <p:sp>
        <p:nvSpPr>
          <p:cNvPr id="5" name="Content Placeholder 4"/>
          <p:cNvSpPr>
            <a:spLocks noGrp="1"/>
          </p:cNvSpPr>
          <p:nvPr>
            <p:ph sz="half" idx="2"/>
          </p:nvPr>
        </p:nvSpPr>
        <p:spPr>
          <a:xfrm>
            <a:off x="3758252" y="1866240"/>
            <a:ext cx="4928548" cy="4614163"/>
          </a:xfrm>
        </p:spPr>
        <p:txBody>
          <a:bodyPr>
            <a:normAutofit/>
          </a:bodyPr>
          <a:lstStyle/>
          <a:p>
            <a:pPr>
              <a:buNone/>
            </a:pPr>
            <a:r>
              <a:rPr lang="en-US" sz="4000" dirty="0" smtClean="0"/>
              <a:t>	Everything changes. What doesn’t change isn’t a thing – it’s  what sees everything change.</a:t>
            </a:r>
            <a:endParaRPr lang="en-US" sz="4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00913" y="345600"/>
            <a:ext cx="7943086" cy="7257599"/>
          </a:xfrm>
        </p:spPr>
        <p:txBody>
          <a:bodyPr>
            <a:normAutofit/>
          </a:bodyPr>
          <a:lstStyle/>
          <a:p>
            <a:pPr algn="l"/>
            <a:r>
              <a:rPr lang="en-US" sz="4000" dirty="0" smtClean="0"/>
              <a:t>   This </a:t>
            </a:r>
            <a:r>
              <a:rPr lang="en-US" sz="4000" dirty="0"/>
              <a:t>“I” has the qualities</a:t>
            </a:r>
            <a:r>
              <a:rPr lang="en-US" sz="4000" dirty="0" smtClean="0"/>
              <a:t> </a:t>
            </a:r>
            <a:br>
              <a:rPr lang="en-US" sz="4000" dirty="0" smtClean="0"/>
            </a:br>
            <a:r>
              <a:rPr lang="en-US" sz="4000" dirty="0" smtClean="0"/>
              <a:t>	attributed </a:t>
            </a:r>
            <a:r>
              <a:rPr lang="en-US" sz="4000" dirty="0"/>
              <a:t>to God:</a:t>
            </a:r>
            <a:br>
              <a:rPr lang="en-US" sz="4000" dirty="0"/>
            </a:br>
            <a:r>
              <a:rPr lang="en-US" sz="4000" dirty="0"/>
              <a:t>	</a:t>
            </a:r>
            <a:r>
              <a:rPr lang="en-US" sz="4000" dirty="0" smtClean="0"/>
              <a:t>	</a:t>
            </a:r>
            <a:r>
              <a:rPr lang="en-US" sz="4000" i="1" dirty="0" smtClean="0"/>
              <a:t>a</a:t>
            </a:r>
            <a:r>
              <a:rPr lang="en-US" sz="4000" i="1" dirty="0"/>
              <a:t>. Absolute, The One,</a:t>
            </a:r>
            <a:r>
              <a:rPr lang="en-US" sz="4000" i="1" dirty="0" smtClean="0"/>
              <a:t> </a:t>
            </a:r>
            <a:br>
              <a:rPr lang="en-US" sz="4000" i="1" dirty="0" smtClean="0"/>
            </a:br>
            <a:r>
              <a:rPr lang="en-US" sz="4000" i="1" dirty="0" smtClean="0"/>
              <a:t>			Perfect Identity</a:t>
            </a:r>
            <a:r>
              <a:rPr lang="en-US" sz="4000" i="1" dirty="0"/>
              <a:t>, Unity</a:t>
            </a:r>
            <a:r>
              <a:rPr lang="en-US" sz="4000" dirty="0"/>
              <a:t/>
            </a:r>
            <a:br>
              <a:rPr lang="en-US" sz="4000" dirty="0"/>
            </a:br>
            <a:r>
              <a:rPr lang="en-US" sz="4000" dirty="0"/>
              <a:t>	</a:t>
            </a:r>
            <a:r>
              <a:rPr lang="en-US" sz="4000" dirty="0" smtClean="0"/>
              <a:t>	</a:t>
            </a:r>
            <a:r>
              <a:rPr lang="en-US" sz="4000" i="1" dirty="0" err="1" smtClean="0"/>
              <a:t>b</a:t>
            </a:r>
            <a:r>
              <a:rPr lang="en-US" sz="4000" i="1" dirty="0"/>
              <a:t>. Nothing/ Everything</a:t>
            </a:r>
            <a:r>
              <a:rPr lang="en-US" sz="4000" dirty="0"/>
              <a:t/>
            </a:r>
            <a:br>
              <a:rPr lang="en-US" sz="4000" dirty="0"/>
            </a:br>
            <a:r>
              <a:rPr lang="en-US" sz="4000" i="1" dirty="0"/>
              <a:t>	</a:t>
            </a:r>
            <a:r>
              <a:rPr lang="en-US" sz="4000" i="1" dirty="0" smtClean="0"/>
              <a:t>	</a:t>
            </a:r>
            <a:r>
              <a:rPr lang="en-US" sz="4000" i="1" dirty="0" err="1" smtClean="0"/>
              <a:t>c</a:t>
            </a:r>
            <a:r>
              <a:rPr lang="en-US" sz="4000" i="1" dirty="0"/>
              <a:t>. Unchangeable, Eternal,</a:t>
            </a:r>
            <a:r>
              <a:rPr lang="en-US" sz="4000" i="1" dirty="0" smtClean="0"/>
              <a:t> 						Omnipresent </a:t>
            </a:r>
            <a:r>
              <a:rPr lang="en-US" sz="4000" dirty="0"/>
              <a:t/>
            </a:r>
            <a:br>
              <a:rPr lang="en-US" sz="4000" dirty="0"/>
            </a:br>
            <a:r>
              <a:rPr lang="en-US" sz="4000" dirty="0" smtClean="0"/>
              <a:t>	</a:t>
            </a:r>
            <a:r>
              <a:rPr lang="en-US" sz="4000" dirty="0"/>
              <a:t>	</a:t>
            </a:r>
            <a:r>
              <a:rPr lang="en-US" sz="4000" i="1" dirty="0" err="1" smtClean="0"/>
              <a:t>d</a:t>
            </a:r>
            <a:r>
              <a:rPr lang="en-US" sz="4000" i="1" dirty="0"/>
              <a:t>. Love</a:t>
            </a:r>
            <a:r>
              <a:rPr lang="en-US" dirty="0"/>
              <a:t/>
            </a:r>
            <a:br>
              <a:rPr lang="en-US" dirty="0"/>
            </a:br>
            <a:r>
              <a:rPr lang="en-US" dirty="0"/>
              <a:t> </a:t>
            </a:r>
            <a:br>
              <a:rPr lang="en-US" dirty="0"/>
            </a:br>
            <a:endParaRPr lang="en-US" dirty="0"/>
          </a:p>
        </p:txBody>
      </p:sp>
      <p:pic>
        <p:nvPicPr>
          <p:cNvPr id="8" name="Picture 7" descr="images-4.jpeg"/>
          <p:cNvPicPr>
            <a:picLocks noChangeAspect="1"/>
          </p:cNvPicPr>
          <p:nvPr/>
        </p:nvPicPr>
        <p:blipFill>
          <a:blip r:embed="rId2"/>
          <a:stretch>
            <a:fillRect/>
          </a:stretch>
        </p:blipFill>
        <p:spPr>
          <a:xfrm>
            <a:off x="5926807" y="4723919"/>
            <a:ext cx="2419104" cy="182520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Self as Context</a:t>
            </a:r>
            <a:endParaRPr lang="en-US" dirty="0"/>
          </a:p>
        </p:txBody>
      </p:sp>
      <p:sp>
        <p:nvSpPr>
          <p:cNvPr id="3" name="Content Placeholder 2"/>
          <p:cNvSpPr>
            <a:spLocks noGrp="1"/>
          </p:cNvSpPr>
          <p:nvPr>
            <p:ph sz="half" idx="1"/>
          </p:nvPr>
        </p:nvSpPr>
        <p:spPr/>
        <p:txBody>
          <a:bodyPr>
            <a:normAutofit/>
          </a:bodyPr>
          <a:lstStyle/>
          <a:p>
            <a:r>
              <a:rPr lang="en-US" dirty="0" smtClean="0"/>
              <a:t>Oneness, unity</a:t>
            </a:r>
          </a:p>
          <a:p>
            <a:r>
              <a:rPr lang="en-US" dirty="0" smtClean="0"/>
              <a:t>It all happens by itself – nobody here/emptiness</a:t>
            </a:r>
          </a:p>
          <a:p>
            <a:r>
              <a:rPr lang="en-US" dirty="0" smtClean="0"/>
              <a:t>Timelessness –  we   have always been here</a:t>
            </a:r>
          </a:p>
          <a:p>
            <a:r>
              <a:rPr lang="en-US" dirty="0" smtClean="0"/>
              <a:t>Loving kindness –compassion</a:t>
            </a:r>
          </a:p>
          <a:p>
            <a:r>
              <a:rPr lang="en-US" dirty="0" smtClean="0"/>
              <a:t>Recognition – familiarity</a:t>
            </a:r>
          </a:p>
          <a:p>
            <a:endParaRPr lang="en-US" dirty="0" smtClean="0"/>
          </a:p>
        </p:txBody>
      </p:sp>
      <p:sp>
        <p:nvSpPr>
          <p:cNvPr id="4" name="Content Placeholder 3"/>
          <p:cNvSpPr>
            <a:spLocks noGrp="1"/>
          </p:cNvSpPr>
          <p:nvPr>
            <p:ph sz="half" idx="2"/>
          </p:nvPr>
        </p:nvSpPr>
        <p:spPr/>
        <p:txBody>
          <a:bodyPr>
            <a:normAutofit/>
          </a:bodyPr>
          <a:lstStyle/>
          <a:p>
            <a:r>
              <a:rPr lang="en-US" dirty="0" smtClean="0"/>
              <a:t>Silence</a:t>
            </a:r>
          </a:p>
          <a:p>
            <a:r>
              <a:rPr lang="en-US" dirty="0" smtClean="0"/>
              <a:t>Stillness</a:t>
            </a:r>
          </a:p>
          <a:p>
            <a:r>
              <a:rPr lang="en-US" dirty="0" smtClean="0"/>
              <a:t>Vastness</a:t>
            </a:r>
          </a:p>
          <a:p>
            <a:r>
              <a:rPr lang="en-US" dirty="0" smtClean="0"/>
              <a:t>Peace that passes </a:t>
            </a:r>
            <a:r>
              <a:rPr lang="en-US" dirty="0" err="1" smtClean="0"/>
              <a:t>understandig</a:t>
            </a:r>
            <a:endParaRPr lang="en-US" dirty="0" smtClean="0"/>
          </a:p>
          <a:p>
            <a:r>
              <a:rPr lang="en-US" dirty="0" smtClean="0"/>
              <a:t>All is well</a:t>
            </a:r>
          </a:p>
          <a:p>
            <a:r>
              <a:rPr lang="en-US" dirty="0" smtClean="0"/>
              <a:t>Hyper-real certainty of direct experience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0290" y="274638"/>
            <a:ext cx="7283233" cy="5678487"/>
          </a:xfrm>
        </p:spPr>
        <p:txBody>
          <a:bodyPr>
            <a:normAutofit/>
          </a:bodyPr>
          <a:lstStyle/>
          <a:p>
            <a:r>
              <a:rPr lang="en-US" sz="4000" dirty="0"/>
              <a:t>“… we believe that in these difficult and perilous times there is a desperate need for a type of spirituality that will allow our behavior to come under more effective control by the direct contingencies</a:t>
            </a:r>
            <a:r>
              <a:rPr lang="en-US" sz="4000" dirty="0" smtClean="0"/>
              <a:t>.” </a:t>
            </a:r>
            <a:br>
              <a:rPr lang="en-US" sz="4000" dirty="0" smtClean="0"/>
            </a:br>
            <a:r>
              <a:rPr lang="en-US" sz="4000" dirty="0" smtClean="0"/>
              <a:t>Hayes, et al, RFT,p.253</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10962"/>
          </a:xfrm>
        </p:spPr>
        <p:txBody>
          <a:bodyPr>
            <a:normAutofit/>
          </a:bodyPr>
          <a:lstStyle/>
          <a:p>
            <a:r>
              <a:rPr lang="en-US" sz="4000" dirty="0"/>
              <a:t>By the way, it would be helpful to develop</a:t>
            </a:r>
            <a:r>
              <a:rPr lang="en-US" sz="4000" dirty="0" smtClean="0"/>
              <a:t> ACT </a:t>
            </a:r>
            <a:r>
              <a:rPr lang="en-US" sz="4000" dirty="0"/>
              <a:t>and RFT.</a:t>
            </a:r>
            <a:br>
              <a:rPr lang="en-US" sz="4000" dirty="0"/>
            </a:br>
            <a:r>
              <a:rPr lang="en-US" sz="4000" dirty="0"/>
              <a:t> </a:t>
            </a:r>
            <a:r>
              <a:rPr lang="en-US" dirty="0"/>
              <a:t/>
            </a:r>
            <a:br>
              <a:rPr lang="en-US" dirty="0"/>
            </a:br>
            <a:endParaRPr lang="en-US" dirty="0"/>
          </a:p>
        </p:txBody>
      </p:sp>
      <p:pic>
        <p:nvPicPr>
          <p:cNvPr id="4" name="Content Placeholder 3" descr="images-5.jpeg"/>
          <p:cNvPicPr>
            <a:picLocks noGrp="1" noChangeAspect="1"/>
          </p:cNvPicPr>
          <p:nvPr>
            <p:ph idx="1"/>
          </p:nvPr>
        </p:nvPicPr>
        <p:blipFill>
          <a:blip r:embed="rId2"/>
          <a:srcRect l="-40915" r="-40915"/>
          <a:stretch>
            <a:fillRect/>
          </a:stretch>
        </p:blipFill>
        <p:spPr>
          <a:xfrm>
            <a:off x="0" y="3369600"/>
            <a:ext cx="4138397" cy="2643840"/>
          </a:xfrm>
        </p:spPr>
      </p:pic>
      <p:pic>
        <p:nvPicPr>
          <p:cNvPr id="5" name="Picture 4" descr="Unknown-6.jpeg"/>
          <p:cNvPicPr>
            <a:picLocks noChangeAspect="1"/>
          </p:cNvPicPr>
          <p:nvPr/>
        </p:nvPicPr>
        <p:blipFill>
          <a:blip r:embed="rId3"/>
          <a:stretch>
            <a:fillRect/>
          </a:stretch>
        </p:blipFill>
        <p:spPr>
          <a:xfrm>
            <a:off x="5970005" y="3218900"/>
            <a:ext cx="2151276" cy="2543980"/>
          </a:xfrm>
          <a:prstGeom prst="rect">
            <a:avLst/>
          </a:prstGeom>
        </p:spPr>
      </p:pic>
      <p:pic>
        <p:nvPicPr>
          <p:cNvPr id="6" name="Picture 5" descr="relational-frame-theory-steven-c-hayes-hardcover-cover-art.jpg"/>
          <p:cNvPicPr>
            <a:picLocks noChangeAspect="1"/>
          </p:cNvPicPr>
          <p:nvPr/>
        </p:nvPicPr>
        <p:blipFill>
          <a:blip r:embed="rId4"/>
          <a:stretch>
            <a:fillRect/>
          </a:stretch>
        </p:blipFill>
        <p:spPr>
          <a:xfrm>
            <a:off x="3602038" y="2363540"/>
            <a:ext cx="1970543" cy="252288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875862"/>
            <a:ext cx="7772400" cy="5106275"/>
          </a:xfrm>
        </p:spPr>
        <p:txBody>
          <a:bodyPr>
            <a:normAutofit/>
          </a:bodyPr>
          <a:lstStyle/>
          <a:p>
            <a:r>
              <a:rPr lang="en-US" sz="4000" dirty="0" smtClean="0"/>
              <a:t>This sense of observing self is critical to acceptance work because it means that there is at least one stable, unchangeable, immutable fact about oneself that has been experienced directly. </a:t>
            </a:r>
            <a:endParaRPr lang="en-US" sz="4000"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00690"/>
            <a:ext cx="7772400" cy="5158828"/>
          </a:xfrm>
        </p:spPr>
        <p:txBody>
          <a:bodyPr>
            <a:normAutofit fontScale="90000"/>
          </a:bodyPr>
          <a:lstStyle/>
          <a:p>
            <a:r>
              <a:rPr lang="en-US" dirty="0" smtClean="0"/>
              <a:t>That kind of stability and constancy makes it less threatening for a client to enter into the pain and travails of life, knowing in some deep way that no matter what comes up, the “I” defined as the observing self will not be at risk.”                 ACT 1 p.186 </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949317"/>
          </a:xfrm>
        </p:spPr>
        <p:txBody>
          <a:bodyPr>
            <a:normAutofit/>
          </a:bodyPr>
          <a:lstStyle/>
          <a:p>
            <a:r>
              <a:rPr lang="en-US" sz="4000" dirty="0"/>
              <a:t>The Fourth Wave of Behaviorism:</a:t>
            </a:r>
            <a:br>
              <a:rPr lang="en-US" sz="4000" dirty="0"/>
            </a:br>
            <a:r>
              <a:rPr lang="en-US" sz="4000" dirty="0"/>
              <a:t>ACT, DBT and </a:t>
            </a:r>
            <a:r>
              <a:rPr lang="en-US" sz="4000" dirty="0" err="1"/>
              <a:t>Nondual</a:t>
            </a:r>
            <a:r>
              <a:rPr lang="en-US" sz="4000" dirty="0"/>
              <a:t> Wisdom</a:t>
            </a:r>
            <a:r>
              <a:rPr lang="en-US" dirty="0"/>
              <a:t/>
            </a:r>
            <a:br>
              <a:rPr lang="en-US" dirty="0"/>
            </a:br>
            <a:endParaRPr lang="en-US" dirty="0"/>
          </a:p>
        </p:txBody>
      </p:sp>
      <p:pic>
        <p:nvPicPr>
          <p:cNvPr id="4" name="Content Placeholder 3" descr="wallpapers of ocean waves.jpg"/>
          <p:cNvPicPr>
            <a:picLocks noGrp="1" noChangeAspect="1"/>
          </p:cNvPicPr>
          <p:nvPr>
            <p:ph idx="1"/>
          </p:nvPr>
        </p:nvPicPr>
        <p:blipFill>
          <a:blip r:embed="rId2"/>
          <a:srcRect l="-14095" r="-14095"/>
          <a:stretch>
            <a:fillRect/>
          </a:stretch>
        </p:blipFill>
        <p:spPr>
          <a:xfrm>
            <a:off x="457200" y="2818293"/>
            <a:ext cx="8229600" cy="330787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34966"/>
            <a:ext cx="7772400" cy="4817241"/>
          </a:xfrm>
        </p:spPr>
        <p:txBody>
          <a:bodyPr>
            <a:normAutofit fontScale="90000"/>
          </a:bodyPr>
          <a:lstStyle/>
          <a:p>
            <a:r>
              <a:rPr lang="en-US" dirty="0" smtClean="0"/>
              <a:t>This paper can be found published in “Undivided: the Online Journal of </a:t>
            </a:r>
            <a:r>
              <a:rPr lang="en-US" dirty="0" err="1" smtClean="0"/>
              <a:t>Nonduality</a:t>
            </a:r>
            <a:r>
              <a:rPr lang="en-US" dirty="0" smtClean="0"/>
              <a:t> and Psychology” at http://undividedjournal.com/2012/05/31/the-fourth-wave-of-behaviorism-act-dbt-and-nondual-wisdom/</a:t>
            </a:r>
            <a:endParaRPr lang="en-US" dirty="0"/>
          </a:p>
        </p:txBody>
      </p:sp>
      <p:sp>
        <p:nvSpPr>
          <p:cNvPr id="5" name="Subtitle 4"/>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2175"/>
            <a:ext cx="8229600" cy="2818293"/>
          </a:xfrm>
        </p:spPr>
        <p:txBody>
          <a:bodyPr/>
          <a:lstStyle/>
          <a:p>
            <a:endParaRPr lang="en-US" dirty="0"/>
          </a:p>
        </p:txBody>
      </p:sp>
      <p:sp>
        <p:nvSpPr>
          <p:cNvPr id="3" name="Content Placeholder 2"/>
          <p:cNvSpPr>
            <a:spLocks noGrp="1"/>
          </p:cNvSpPr>
          <p:nvPr>
            <p:ph idx="1"/>
          </p:nvPr>
        </p:nvSpPr>
        <p:spPr>
          <a:xfrm>
            <a:off x="457200" y="960438"/>
            <a:ext cx="8229600" cy="5165725"/>
          </a:xfrm>
        </p:spPr>
        <p:txBody>
          <a:bodyPr>
            <a:normAutofit fontScale="92500" lnSpcReduction="10000"/>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sz="4000" dirty="0" smtClean="0"/>
              <a:t>“</a:t>
            </a:r>
            <a:r>
              <a:rPr lang="en-US" sz="4000" dirty="0"/>
              <a:t>Out of the One comes the Two. Out of the Two comes the Three.</a:t>
            </a:r>
            <a:r>
              <a:rPr lang="en-US" sz="4000" dirty="0" smtClean="0"/>
              <a:t> Out </a:t>
            </a:r>
            <a:r>
              <a:rPr lang="en-US" sz="4000" dirty="0"/>
              <a:t>of the Three comes the One as the Fourth.</a:t>
            </a:r>
            <a:r>
              <a:rPr lang="en-US" sz="4000" dirty="0" smtClean="0"/>
              <a:t>”</a:t>
            </a:r>
          </a:p>
          <a:p>
            <a:pPr>
              <a:buNone/>
            </a:pPr>
            <a:r>
              <a:rPr lang="en-US" sz="4000" dirty="0" smtClean="0"/>
              <a:t>				       --  Axiom of Maria </a:t>
            </a:r>
            <a:r>
              <a:rPr lang="en-US" sz="4000" dirty="0" err="1" smtClean="0"/>
              <a:t>Prophetessa</a:t>
            </a:r>
            <a:endParaRPr lang="en-US" sz="4000" dirty="0" smtClean="0"/>
          </a:p>
          <a:p>
            <a:pPr>
              <a:buNone/>
            </a:pPr>
            <a:endParaRPr lang="en-US" dirty="0" smtClean="0"/>
          </a:p>
          <a:p>
            <a:endParaRPr lang="en-US" dirty="0"/>
          </a:p>
        </p:txBody>
      </p:sp>
      <p:pic>
        <p:nvPicPr>
          <p:cNvPr id="5" name="Picture 4" descr="ensho.jpg"/>
          <p:cNvPicPr>
            <a:picLocks noChangeAspect="1"/>
          </p:cNvPicPr>
          <p:nvPr/>
        </p:nvPicPr>
        <p:blipFill>
          <a:blip r:embed="rId2"/>
          <a:stretch>
            <a:fillRect/>
          </a:stretch>
        </p:blipFill>
        <p:spPr>
          <a:xfrm>
            <a:off x="3076575" y="478362"/>
            <a:ext cx="2857500" cy="28448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292333"/>
            <a:ext cx="8229600" cy="2076637"/>
          </a:xfrm>
        </p:spPr>
        <p:txBody>
          <a:bodyPr>
            <a:noAutofit/>
          </a:bodyPr>
          <a:lstStyle/>
          <a:p>
            <a:pPr algn="ctr">
              <a:buNone/>
            </a:pPr>
            <a:r>
              <a:rPr lang="en-US" sz="4000" dirty="0" smtClean="0"/>
              <a:t>“The fourth wave knows </a:t>
            </a:r>
            <a:br>
              <a:rPr lang="en-US" sz="4000" dirty="0" smtClean="0"/>
            </a:br>
            <a:r>
              <a:rPr lang="en-US" sz="4000" dirty="0" smtClean="0"/>
              <a:t>itself as the ocean</a:t>
            </a:r>
            <a:r>
              <a:rPr lang="en-US" sz="3600" dirty="0" smtClean="0"/>
              <a:t>.”</a:t>
            </a:r>
            <a:br>
              <a:rPr lang="en-US" sz="3600" dirty="0" smtClean="0"/>
            </a:br>
            <a:r>
              <a:rPr lang="en-US" sz="3600" dirty="0" smtClean="0"/>
              <a:t>								-- Ram </a:t>
            </a:r>
            <a:r>
              <a:rPr lang="en-US" sz="3600" dirty="0" err="1" smtClean="0"/>
              <a:t>Tirth</a:t>
            </a:r>
            <a:endParaRPr lang="en-US" sz="3600" dirty="0"/>
          </a:p>
        </p:txBody>
      </p:sp>
      <p:pic>
        <p:nvPicPr>
          <p:cNvPr id="4" name="Picture 3" descr="Tubular ... shining Photography Ocean Waves wallpapers.jpg"/>
          <p:cNvPicPr>
            <a:picLocks noChangeAspect="1"/>
          </p:cNvPicPr>
          <p:nvPr/>
        </p:nvPicPr>
        <p:blipFill>
          <a:blip r:embed="rId2"/>
          <a:stretch>
            <a:fillRect/>
          </a:stretch>
        </p:blipFill>
        <p:spPr>
          <a:xfrm>
            <a:off x="1798440" y="546971"/>
            <a:ext cx="6109134" cy="374536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208898"/>
          </a:xfrm>
        </p:spPr>
        <p:txBody>
          <a:bodyPr>
            <a:normAutofit/>
          </a:bodyPr>
          <a:lstStyle/>
          <a:p>
            <a:r>
              <a:rPr lang="en-US" dirty="0"/>
              <a:t>ACT and</a:t>
            </a:r>
            <a:r>
              <a:rPr lang="en-US" dirty="0" smtClean="0"/>
              <a:t> </a:t>
            </a:r>
            <a:r>
              <a:rPr lang="en-US" dirty="0" err="1" smtClean="0"/>
              <a:t>Nondual</a:t>
            </a:r>
            <a:r>
              <a:rPr lang="en-US" dirty="0" smtClean="0"/>
              <a:t> Wisdom            are completely </a:t>
            </a:r>
            <a:r>
              <a:rPr lang="en-US" dirty="0"/>
              <a:t>convergent. </a:t>
            </a:r>
            <a:br>
              <a:rPr lang="en-US" dirty="0"/>
            </a:br>
            <a:endParaRPr lang="en-US" dirty="0"/>
          </a:p>
        </p:txBody>
      </p:sp>
      <p:pic>
        <p:nvPicPr>
          <p:cNvPr id="4" name="Content Placeholder 3" descr="normal_ian-symbol-river-3d-two-river-confluence.png"/>
          <p:cNvPicPr>
            <a:picLocks noGrp="1" noChangeAspect="1"/>
          </p:cNvPicPr>
          <p:nvPr>
            <p:ph idx="1"/>
          </p:nvPr>
        </p:nvPicPr>
        <p:blipFill>
          <a:blip r:embed="rId2"/>
          <a:srcRect t="-36608" b="-36608"/>
          <a:stretch>
            <a:fillRect/>
          </a:stretch>
        </p:blipFill>
        <p:spPr>
          <a:xfrm>
            <a:off x="457200" y="2410382"/>
            <a:ext cx="8229600" cy="4012444"/>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501221" cy="1162050"/>
          </a:xfrm>
        </p:spPr>
        <p:txBody>
          <a:bodyPr>
            <a:noAutofit/>
          </a:bodyPr>
          <a:lstStyle/>
          <a:p>
            <a:pPr algn="ctr"/>
            <a:r>
              <a:rPr lang="en-US" sz="4000" dirty="0" smtClean="0">
                <a:latin typeface="+mn-lt"/>
              </a:rPr>
              <a:t>Who </a:t>
            </a:r>
            <a:r>
              <a:rPr lang="en-US" sz="4000" dirty="0">
                <a:latin typeface="+mn-lt"/>
              </a:rPr>
              <a:t>a</a:t>
            </a:r>
            <a:r>
              <a:rPr lang="en-US" sz="4000" dirty="0" smtClean="0">
                <a:latin typeface="+mn-lt"/>
              </a:rPr>
              <a:t>re you?</a:t>
            </a:r>
            <a:endParaRPr lang="en-US" sz="4000" dirty="0">
              <a:latin typeface="+mn-lt"/>
            </a:endParaRPr>
          </a:p>
        </p:txBody>
      </p:sp>
      <p:sp>
        <p:nvSpPr>
          <p:cNvPr id="5" name="Content Placeholder 4"/>
          <p:cNvSpPr>
            <a:spLocks noGrp="1"/>
          </p:cNvSpPr>
          <p:nvPr>
            <p:ph idx="1"/>
          </p:nvPr>
        </p:nvSpPr>
        <p:spPr/>
        <p:txBody>
          <a:bodyPr>
            <a:normAutofit/>
          </a:bodyPr>
          <a:lstStyle/>
          <a:p>
            <a:pPr>
              <a:buNone/>
            </a:pPr>
            <a:r>
              <a:rPr lang="en-US" sz="4000" dirty="0" smtClean="0"/>
              <a:t>			a-ontological</a:t>
            </a:r>
          </a:p>
          <a:p>
            <a:pPr lvl="1"/>
            <a:endParaRPr lang="en-US" sz="4000" dirty="0" smtClean="0"/>
          </a:p>
          <a:p>
            <a:pPr lvl="1">
              <a:buNone/>
            </a:pPr>
            <a:r>
              <a:rPr lang="en-US" sz="4000" dirty="0" smtClean="0"/>
              <a:t>       		de-fusion   </a:t>
            </a:r>
          </a:p>
          <a:p>
            <a:pPr lvl="1">
              <a:buNone/>
            </a:pPr>
            <a:r>
              <a:rPr lang="en-US" sz="4000" dirty="0" smtClean="0"/>
              <a:t> 				        			   					acceptance	</a:t>
            </a:r>
          </a:p>
          <a:p>
            <a:pPr lvl="1">
              <a:buNone/>
            </a:pPr>
            <a:r>
              <a:rPr lang="en-US" sz="4000" dirty="0" smtClean="0"/>
              <a:t>		 </a:t>
            </a:r>
          </a:p>
          <a:p>
            <a:pPr lvl="1">
              <a:buNone/>
            </a:pPr>
            <a:r>
              <a:rPr lang="en-US" sz="4000" dirty="0" smtClean="0"/>
              <a:t>			creative 							hopelessness</a:t>
            </a:r>
            <a:endParaRPr lang="en-US" sz="4000" dirty="0"/>
          </a:p>
        </p:txBody>
      </p:sp>
      <p:sp>
        <p:nvSpPr>
          <p:cNvPr id="6" name="Text Placeholder 5"/>
          <p:cNvSpPr>
            <a:spLocks noGrp="1"/>
          </p:cNvSpPr>
          <p:nvPr>
            <p:ph type="body" sz="half" idx="2"/>
          </p:nvPr>
        </p:nvSpPr>
        <p:spPr>
          <a:xfrm>
            <a:off x="457200" y="1435100"/>
            <a:ext cx="3501221" cy="4691063"/>
          </a:xfrm>
        </p:spPr>
        <p:txBody>
          <a:bodyPr>
            <a:normAutofit fontScale="92500"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4000" dirty="0" smtClean="0"/>
              <a:t> </a:t>
            </a:r>
          </a:p>
          <a:p>
            <a:r>
              <a:rPr lang="en-US" sz="4000" dirty="0" smtClean="0"/>
              <a:t> exposure</a:t>
            </a:r>
          </a:p>
          <a:p>
            <a:r>
              <a:rPr lang="en-US" sz="4000" dirty="0" smtClean="0"/>
              <a:t>                   values</a:t>
            </a:r>
            <a:endParaRPr lang="en-US" sz="4000" dirty="0"/>
          </a:p>
        </p:txBody>
      </p:sp>
      <p:pic>
        <p:nvPicPr>
          <p:cNvPr id="7" name="Picture 6" descr="normal_ian-symbol-river-3d-two-river-confluence.png"/>
          <p:cNvPicPr>
            <a:picLocks noChangeAspect="1"/>
          </p:cNvPicPr>
          <p:nvPr/>
        </p:nvPicPr>
        <p:blipFill>
          <a:blip r:embed="rId2"/>
          <a:stretch>
            <a:fillRect/>
          </a:stretch>
        </p:blipFill>
        <p:spPr>
          <a:xfrm>
            <a:off x="268839" y="1869938"/>
            <a:ext cx="5358238" cy="250583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5719"/>
          </a:xfrm>
        </p:spPr>
        <p:txBody>
          <a:bodyPr>
            <a:normAutofit fontScale="90000"/>
          </a:bodyPr>
          <a:lstStyle/>
          <a:p>
            <a:endParaRPr lang="en-US" dirty="0"/>
          </a:p>
        </p:txBody>
      </p:sp>
      <p:sp>
        <p:nvSpPr>
          <p:cNvPr id="5" name="Content Placeholder 4"/>
          <p:cNvSpPr>
            <a:spLocks noGrp="1"/>
          </p:cNvSpPr>
          <p:nvPr>
            <p:ph sz="half" idx="1"/>
          </p:nvPr>
        </p:nvSpPr>
        <p:spPr>
          <a:xfrm>
            <a:off x="457200" y="1600200"/>
            <a:ext cx="4038600" cy="2525261"/>
          </a:xfrm>
        </p:spPr>
        <p:txBody>
          <a:bodyPr>
            <a:normAutofit fontScale="62500" lnSpcReduction="20000"/>
          </a:bodyPr>
          <a:lstStyle/>
          <a:p>
            <a:pPr>
              <a:buNone/>
            </a:pPr>
            <a:r>
              <a:rPr lang="en-US" dirty="0" smtClean="0"/>
              <a:t>	</a:t>
            </a:r>
            <a:r>
              <a:rPr lang="en-US" sz="6286" dirty="0" smtClean="0"/>
              <a:t>ACT brings us to a doorway – </a:t>
            </a:r>
          </a:p>
          <a:p>
            <a:pPr>
              <a:buNone/>
            </a:pPr>
            <a:r>
              <a:rPr lang="en-US" sz="6286" dirty="0" smtClean="0"/>
              <a:t>	</a:t>
            </a:r>
            <a:r>
              <a:rPr lang="en-US" sz="6286" dirty="0" err="1" smtClean="0"/>
              <a:t>Nondual</a:t>
            </a:r>
            <a:r>
              <a:rPr lang="en-US" sz="6286" dirty="0" smtClean="0"/>
              <a:t> Wisdom </a:t>
            </a:r>
          </a:p>
          <a:p>
            <a:pPr>
              <a:buNone/>
            </a:pPr>
            <a:r>
              <a:rPr lang="en-US" sz="6286" dirty="0" smtClean="0"/>
              <a:t>	steps through it.</a:t>
            </a:r>
            <a:endParaRPr lang="en-US" sz="6286" dirty="0"/>
          </a:p>
        </p:txBody>
      </p:sp>
      <p:pic>
        <p:nvPicPr>
          <p:cNvPr id="7" name="Content Placeholder 6" descr="122158-Doorway-to-Ancient-Times-Naxos-Greece_view.jpg"/>
          <p:cNvPicPr>
            <a:picLocks noGrp="1" noChangeAspect="1"/>
          </p:cNvPicPr>
          <p:nvPr>
            <p:ph sz="half" idx="2"/>
          </p:nvPr>
        </p:nvPicPr>
        <p:blipFill>
          <a:blip r:embed="rId2"/>
          <a:srcRect l="-17164" r="-17164"/>
          <a:stretch>
            <a:fillRect/>
          </a:stretch>
        </p:blipFill>
        <p:spPr>
          <a:xfrm>
            <a:off x="4166142" y="830732"/>
            <a:ext cx="4520657" cy="45259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028160"/>
            <a:ext cx="4038600" cy="5098003"/>
          </a:xfrm>
        </p:spPr>
        <p:txBody>
          <a:bodyPr>
            <a:normAutofit/>
          </a:bodyPr>
          <a:lstStyle/>
          <a:p>
            <a:pPr>
              <a:buNone/>
            </a:pPr>
            <a:r>
              <a:rPr lang="en-US" dirty="0" smtClean="0"/>
              <a:t>	</a:t>
            </a:r>
            <a:r>
              <a:rPr lang="en-US" sz="4000" dirty="0" smtClean="0"/>
              <a:t>Sit down and be still, my friend. For you are drunk, and this </a:t>
            </a:r>
            <a:r>
              <a:rPr lang="en-US" sz="4000" u="sng" dirty="0" smtClean="0"/>
              <a:t>is</a:t>
            </a:r>
            <a:r>
              <a:rPr lang="en-US" sz="4000" dirty="0" smtClean="0"/>
              <a:t> the edge of the roof!</a:t>
            </a:r>
          </a:p>
          <a:p>
            <a:pPr>
              <a:buNone/>
            </a:pPr>
            <a:r>
              <a:rPr lang="en-US" sz="4000" dirty="0" smtClean="0"/>
              <a:t>				    	-- </a:t>
            </a:r>
            <a:r>
              <a:rPr lang="en-US" sz="4000" dirty="0" err="1" smtClean="0"/>
              <a:t>Rumi</a:t>
            </a:r>
            <a:endParaRPr lang="en-US" sz="4000" dirty="0"/>
          </a:p>
        </p:txBody>
      </p:sp>
      <p:pic>
        <p:nvPicPr>
          <p:cNvPr id="5" name="Content Placeholder 4" descr="rumi_clip_image001.jpg"/>
          <p:cNvPicPr>
            <a:picLocks noGrp="1" noChangeAspect="1"/>
          </p:cNvPicPr>
          <p:nvPr>
            <p:ph sz="half" idx="2"/>
          </p:nvPr>
        </p:nvPicPr>
        <p:blipFill>
          <a:blip r:embed="rId2"/>
          <a:srcRect l="-11967" r="-11967"/>
          <a:stretch>
            <a:fillRect/>
          </a:stretch>
        </p:blipFill>
        <p:spPr>
          <a:xfrm>
            <a:off x="4648200" y="1028160"/>
            <a:ext cx="4038600" cy="4525963"/>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318687"/>
          </a:xfrm>
        </p:spPr>
        <p:txBody>
          <a:bodyPr>
            <a:normAutofit fontScale="90000"/>
          </a:bodyPr>
          <a:lstStyle/>
          <a:p>
            <a:endParaRPr lang="en-US" dirty="0"/>
          </a:p>
        </p:txBody>
      </p:sp>
      <p:pic>
        <p:nvPicPr>
          <p:cNvPr id="7" name="Content Placeholder 6" descr="122158-Doorway-to-Ancient-Times-Naxos-Greece_view.jpg"/>
          <p:cNvPicPr>
            <a:picLocks noGrp="1" noChangeAspect="1"/>
          </p:cNvPicPr>
          <p:nvPr>
            <p:ph sz="half" idx="1"/>
          </p:nvPr>
        </p:nvPicPr>
        <p:blipFill>
          <a:blip r:embed="rId2"/>
          <a:srcRect l="-17164" r="-17164"/>
          <a:stretch>
            <a:fillRect/>
          </a:stretch>
        </p:blipFill>
        <p:spPr>
          <a:xfrm>
            <a:off x="-296650" y="825092"/>
            <a:ext cx="5636348" cy="5154509"/>
          </a:xfrm>
        </p:spPr>
      </p:pic>
      <p:sp>
        <p:nvSpPr>
          <p:cNvPr id="6" name="Content Placeholder 5"/>
          <p:cNvSpPr>
            <a:spLocks noGrp="1"/>
          </p:cNvSpPr>
          <p:nvPr>
            <p:ph sz="half" idx="2"/>
          </p:nvPr>
        </p:nvSpPr>
        <p:spPr>
          <a:xfrm>
            <a:off x="4648200" y="1010506"/>
            <a:ext cx="4038600" cy="5115657"/>
          </a:xfrm>
        </p:spPr>
        <p:txBody>
          <a:bodyPr>
            <a:normAutofit/>
          </a:bodyPr>
          <a:lstStyle/>
          <a:p>
            <a:pPr algn="ctr">
              <a:buNone/>
            </a:pPr>
            <a:r>
              <a:rPr lang="en-US" sz="4000" dirty="0" smtClean="0"/>
              <a:t>	</a:t>
            </a:r>
          </a:p>
          <a:p>
            <a:pPr algn="ctr">
              <a:buNone/>
            </a:pPr>
            <a:r>
              <a:rPr lang="en-US" sz="4000" dirty="0" smtClean="0"/>
              <a:t>In the experience </a:t>
            </a:r>
            <a:r>
              <a:rPr lang="en-US" sz="4000" dirty="0"/>
              <a:t>of </a:t>
            </a:r>
            <a:r>
              <a:rPr lang="en-US" sz="4000" dirty="0" smtClean="0"/>
              <a:t>awakening,  one awareness </a:t>
            </a:r>
            <a:r>
              <a:rPr lang="en-US" sz="4000" dirty="0"/>
              <a:t>recognizes itself in all beings as “no-self.”</a:t>
            </a:r>
            <a:endParaRPr lang="en-US" sz="4000"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Fur Coat in the River</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9406" y="656640"/>
            <a:ext cx="7400193" cy="5590080"/>
          </a:xfrm>
        </p:spPr>
        <p:txBody>
          <a:bodyPr>
            <a:normAutofit fontScale="90000"/>
          </a:bodyPr>
          <a:lstStyle/>
          <a:p>
            <a:pPr algn="l"/>
            <a:r>
              <a:rPr lang="en-US" dirty="0" smtClean="0"/>
              <a:t>“In </a:t>
            </a:r>
            <a:r>
              <a:rPr lang="en-US" dirty="0"/>
              <a:t>awakening, there is no individual that awakens. Instead</a:t>
            </a:r>
            <a:r>
              <a:rPr lang="en-US" dirty="0" smtClean="0"/>
              <a:t>,</a:t>
            </a:r>
            <a:br>
              <a:rPr lang="en-US" dirty="0" smtClean="0"/>
            </a:br>
            <a:r>
              <a:rPr lang="en-US" dirty="0" smtClean="0"/>
              <a:t> </a:t>
            </a:r>
            <a:r>
              <a:rPr lang="en-US" dirty="0"/>
              <a:t>it is oneness that suddenly recognizes in a new body that it has always been the only being in all forms. After awakening we become a sense organ for oneness, nobody present except for what is aware.</a:t>
            </a:r>
            <a:r>
              <a:rPr lang="en-US" dirty="0" smtClean="0"/>
              <a:t>”       4</a:t>
            </a:r>
            <a:r>
              <a:rPr lang="en-US" baseline="30000" dirty="0" smtClean="0"/>
              <a:t>th</a:t>
            </a:r>
            <a:r>
              <a:rPr lang="en-US" dirty="0" smtClean="0"/>
              <a:t> Wave</a:t>
            </a:r>
            <a:br>
              <a:rPr lang="en-US" dirty="0" smtClean="0"/>
            </a:b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1913"/>
          </a:xfrm>
        </p:spPr>
        <p:txBody>
          <a:bodyPr>
            <a:normAutofit fontScale="90000"/>
          </a:bodyPr>
          <a:lstStyle/>
          <a:p>
            <a:endParaRPr lang="en-US" dirty="0"/>
          </a:p>
        </p:txBody>
      </p:sp>
      <p:sp>
        <p:nvSpPr>
          <p:cNvPr id="3" name="Content Placeholder 2"/>
          <p:cNvSpPr>
            <a:spLocks noGrp="1"/>
          </p:cNvSpPr>
          <p:nvPr>
            <p:ph sz="half" idx="1"/>
          </p:nvPr>
        </p:nvSpPr>
        <p:spPr/>
        <p:txBody>
          <a:bodyPr>
            <a:normAutofit/>
          </a:bodyPr>
          <a:lstStyle/>
          <a:p>
            <a:pPr algn="ctr">
              <a:buNone/>
            </a:pPr>
            <a:r>
              <a:rPr lang="en-US" sz="4000" dirty="0" smtClean="0"/>
              <a:t>“No-self” means that emptiness is what sees through our eyes.</a:t>
            </a:r>
            <a:endParaRPr lang="en-US" sz="4000" dirty="0"/>
          </a:p>
        </p:txBody>
      </p:sp>
      <p:pic>
        <p:nvPicPr>
          <p:cNvPr id="5" name="Content Placeholder 4" descr="711979_2bed_625x1000.jpg"/>
          <p:cNvPicPr>
            <a:picLocks noGrp="1" noChangeAspect="1"/>
          </p:cNvPicPr>
          <p:nvPr>
            <p:ph sz="half" idx="2"/>
          </p:nvPr>
        </p:nvPicPr>
        <p:blipFill>
          <a:blip r:embed="rId2"/>
          <a:srcRect l="-16032" r="-16032"/>
          <a:stretch>
            <a:fillRect/>
          </a:stretch>
        </p:blipFill>
        <p:spPr>
          <a:xfrm>
            <a:off x="4106745" y="806552"/>
            <a:ext cx="4783479" cy="5319612"/>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5719"/>
          </a:xfrm>
        </p:spPr>
        <p:txBody>
          <a:bodyPr>
            <a:normAutofit fontScale="90000"/>
          </a:bodyPr>
          <a:lstStyle/>
          <a:p>
            <a:endParaRPr lang="en-US" dirty="0"/>
          </a:p>
        </p:txBody>
      </p:sp>
      <p:pic>
        <p:nvPicPr>
          <p:cNvPr id="8" name="Content Placeholder 7" descr="picture1.jpg"/>
          <p:cNvPicPr>
            <a:picLocks noGrp="1" noChangeAspect="1"/>
          </p:cNvPicPr>
          <p:nvPr>
            <p:ph sz="half" idx="1"/>
          </p:nvPr>
        </p:nvPicPr>
        <p:blipFill>
          <a:blip r:embed="rId3"/>
          <a:srcRect l="-1779" r="-1779"/>
          <a:stretch>
            <a:fillRect/>
          </a:stretch>
        </p:blipFill>
        <p:spPr>
          <a:xfrm>
            <a:off x="457200" y="871446"/>
            <a:ext cx="4595118" cy="4885658"/>
          </a:xfrm>
        </p:spPr>
      </p:pic>
      <p:sp>
        <p:nvSpPr>
          <p:cNvPr id="7" name="Content Placeholder 6"/>
          <p:cNvSpPr>
            <a:spLocks noGrp="1"/>
          </p:cNvSpPr>
          <p:nvPr>
            <p:ph sz="half" idx="2"/>
          </p:nvPr>
        </p:nvSpPr>
        <p:spPr>
          <a:xfrm>
            <a:off x="4648200" y="713844"/>
            <a:ext cx="4038600" cy="5412319"/>
          </a:xfrm>
        </p:spPr>
        <p:txBody>
          <a:bodyPr>
            <a:noAutofit/>
          </a:bodyPr>
          <a:lstStyle/>
          <a:p>
            <a:pPr algn="ctr">
              <a:buNone/>
            </a:pPr>
            <a:r>
              <a:rPr lang="en-US" sz="4000" dirty="0"/>
              <a:t>The process of embodiment follows the experience of awakening -- all aspects of the personality are pulled into oneness.</a:t>
            </a:r>
            <a:r>
              <a:rPr lang="en-US" sz="4000" dirty="0" smtClean="0"/>
              <a:t> </a:t>
            </a:r>
            <a:endParaRPr lang="en-US" sz="4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449"/>
            <a:ext cx="7772400" cy="2312275"/>
          </a:xfrm>
        </p:spPr>
        <p:txBody>
          <a:bodyPr>
            <a:normAutofit/>
          </a:bodyPr>
          <a:lstStyle/>
          <a:p>
            <a:r>
              <a:rPr lang="en-US" dirty="0" smtClean="0"/>
              <a:t>Enlightenment = From Awakening to Liberation</a:t>
            </a:r>
            <a:endParaRPr lang="en-US" dirty="0"/>
          </a:p>
        </p:txBody>
      </p:sp>
      <p:sp>
        <p:nvSpPr>
          <p:cNvPr id="5" name="Subtitle 4"/>
          <p:cNvSpPr>
            <a:spLocks noGrp="1"/>
          </p:cNvSpPr>
          <p:nvPr>
            <p:ph type="subTitle" idx="1"/>
          </p:nvPr>
        </p:nvSpPr>
        <p:spPr>
          <a:xfrm>
            <a:off x="1371600" y="2513724"/>
            <a:ext cx="6400800" cy="3125076"/>
          </a:xfrm>
        </p:spPr>
        <p:txBody>
          <a:bodyPr>
            <a:normAutofit/>
          </a:bodyPr>
          <a:lstStyle/>
          <a:p>
            <a:r>
              <a:rPr lang="en-US" sz="4000" dirty="0" smtClean="0"/>
              <a:t>In Liberation, awareness no longer responds to the pull back into identification with verbal process.</a:t>
            </a:r>
            <a:endParaRPr lang="en-US" sz="4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629103"/>
            <a:ext cx="2792248" cy="4966138"/>
          </a:xfrm>
        </p:spPr>
        <p:txBody>
          <a:bodyPr>
            <a:normAutofit/>
          </a:bodyPr>
          <a:lstStyle/>
          <a:p>
            <a:pPr>
              <a:buNone/>
            </a:pPr>
            <a:r>
              <a:rPr lang="en-US" sz="4000" dirty="0" smtClean="0"/>
              <a:t>The PR</a:t>
            </a:r>
          </a:p>
          <a:p>
            <a:pPr>
              <a:buNone/>
            </a:pPr>
            <a:r>
              <a:rPr lang="en-US" sz="4000" dirty="0" smtClean="0"/>
              <a:t>shows </a:t>
            </a:r>
          </a:p>
          <a:p>
            <a:pPr>
              <a:buNone/>
            </a:pPr>
            <a:r>
              <a:rPr lang="en-US" sz="4000" dirty="0" smtClean="0"/>
              <a:t>this:</a:t>
            </a:r>
            <a:endParaRPr lang="en-US" sz="4000" dirty="0"/>
          </a:p>
        </p:txBody>
      </p:sp>
      <p:pic>
        <p:nvPicPr>
          <p:cNvPr id="13" name="Content Placeholder 12" descr="SuperStock_1890-108401.jpg"/>
          <p:cNvPicPr>
            <a:picLocks noGrp="1" noChangeAspect="1"/>
          </p:cNvPicPr>
          <p:nvPr>
            <p:ph sz="half" idx="2"/>
          </p:nvPr>
        </p:nvPicPr>
        <p:blipFill>
          <a:blip r:embed="rId2"/>
          <a:srcRect t="-34171" b="-34171"/>
          <a:stretch>
            <a:fillRect/>
          </a:stretch>
        </p:blipFill>
        <p:spPr>
          <a:xfrm>
            <a:off x="2461172" y="0"/>
            <a:ext cx="6225628" cy="644634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It’s really more like this…</a:t>
            </a:r>
            <a:endParaRPr lang="en-US" dirty="0"/>
          </a:p>
        </p:txBody>
      </p:sp>
      <p:sp>
        <p:nvSpPr>
          <p:cNvPr id="6" name="Vertical Text Placeholder 5"/>
          <p:cNvSpPr>
            <a:spLocks noGrp="1"/>
          </p:cNvSpPr>
          <p:nvPr>
            <p:ph type="body" orient="vert" idx="1"/>
          </p:nvPr>
        </p:nvSpPr>
        <p:spPr/>
        <p:txBody>
          <a:bodyPr/>
          <a:lstStyle/>
          <a:p>
            <a:endParaRPr lang="en-US" dirty="0"/>
          </a:p>
        </p:txBody>
      </p:sp>
      <p:sp>
        <p:nvSpPr>
          <p:cNvPr id="7" name="Rectangle 6"/>
          <p:cNvSpPr/>
          <p:nvPr/>
        </p:nvSpPr>
        <p:spPr>
          <a:xfrm>
            <a:off x="3321053" y="3244334"/>
            <a:ext cx="2501894" cy="369332"/>
          </a:xfrm>
          <a:prstGeom prst="rect">
            <a:avLst/>
          </a:prstGeom>
        </p:spPr>
        <p:txBody>
          <a:bodyPr wrap="none">
            <a:spAutoFit/>
          </a:bodyPr>
          <a:lstStyle/>
          <a:p>
            <a:r>
              <a:rPr lang="en-US" dirty="0" smtClean="0"/>
              <a:t>It’s really more like this…</a:t>
            </a:r>
            <a:endParaRPr lang="en-US" dirty="0"/>
          </a:p>
        </p:txBody>
      </p:sp>
      <p:pic>
        <p:nvPicPr>
          <p:cNvPr id="8" name="Picture 7" descr="Bull_chasing_man.jpg"/>
          <p:cNvPicPr>
            <a:picLocks noChangeAspect="1"/>
          </p:cNvPicPr>
          <p:nvPr/>
        </p:nvPicPr>
        <p:blipFill>
          <a:blip r:embed="rId2"/>
          <a:stretch>
            <a:fillRect/>
          </a:stretch>
        </p:blipFill>
        <p:spPr>
          <a:xfrm>
            <a:off x="1112437" y="1600201"/>
            <a:ext cx="6748783" cy="452596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and this…</a:t>
            </a:r>
            <a:endParaRPr lang="en-US" sz="4000" dirty="0"/>
          </a:p>
        </p:txBody>
      </p:sp>
      <p:sp>
        <p:nvSpPr>
          <p:cNvPr id="3" name="Vertical Text Placeholder 2"/>
          <p:cNvSpPr>
            <a:spLocks noGrp="1"/>
          </p:cNvSpPr>
          <p:nvPr>
            <p:ph type="body" orient="vert" idx="1"/>
          </p:nvPr>
        </p:nvSpPr>
        <p:spPr/>
        <p:txBody>
          <a:bodyPr/>
          <a:lstStyle/>
          <a:p>
            <a:endParaRPr lang="en-US"/>
          </a:p>
        </p:txBody>
      </p:sp>
      <p:pic>
        <p:nvPicPr>
          <p:cNvPr id="4" name="Picture 3" descr="Unknown.jpeg"/>
          <p:cNvPicPr>
            <a:picLocks noChangeAspect="1"/>
          </p:cNvPicPr>
          <p:nvPr/>
        </p:nvPicPr>
        <p:blipFill>
          <a:blip r:embed="rId2"/>
          <a:stretch>
            <a:fillRect/>
          </a:stretch>
        </p:blipFill>
        <p:spPr>
          <a:xfrm>
            <a:off x="1724277" y="1600200"/>
            <a:ext cx="5877376" cy="432377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and this.</a:t>
            </a:r>
            <a:endParaRPr lang="en-US" sz="4000" dirty="0"/>
          </a:p>
        </p:txBody>
      </p:sp>
      <p:sp>
        <p:nvSpPr>
          <p:cNvPr id="3" name="Vertical Text Placeholder 2"/>
          <p:cNvSpPr>
            <a:spLocks noGrp="1"/>
          </p:cNvSpPr>
          <p:nvPr>
            <p:ph type="body" orient="vert" idx="1"/>
          </p:nvPr>
        </p:nvSpPr>
        <p:spPr>
          <a:xfrm>
            <a:off x="889950" y="1600200"/>
            <a:ext cx="8998514" cy="4525963"/>
          </a:xfrm>
        </p:spPr>
        <p:txBody>
          <a:bodyPr/>
          <a:lstStyle/>
          <a:p>
            <a:endParaRPr lang="en-US" dirty="0"/>
          </a:p>
        </p:txBody>
      </p:sp>
      <p:pic>
        <p:nvPicPr>
          <p:cNvPr id="4" name="Picture 3" descr="people-surving.jpg"/>
          <p:cNvPicPr>
            <a:picLocks noChangeAspect="1"/>
          </p:cNvPicPr>
          <p:nvPr/>
        </p:nvPicPr>
        <p:blipFill>
          <a:blip r:embed="rId2"/>
          <a:stretch>
            <a:fillRect/>
          </a:stretch>
        </p:blipFill>
        <p:spPr>
          <a:xfrm>
            <a:off x="750895" y="1524000"/>
            <a:ext cx="7759055" cy="4851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97793"/>
            <a:ext cx="7772400" cy="6244897"/>
          </a:xfrm>
        </p:spPr>
        <p:txBody>
          <a:bodyPr/>
          <a:lstStyle/>
          <a:p>
            <a:endParaRPr lang="en-US" dirty="0"/>
          </a:p>
        </p:txBody>
      </p:sp>
      <p:sp>
        <p:nvSpPr>
          <p:cNvPr id="5" name="Subtitle 4"/>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
        <p:nvSpPr>
          <p:cNvPr id="6" name="Rectangle 5"/>
          <p:cNvSpPr/>
          <p:nvPr/>
        </p:nvSpPr>
        <p:spPr>
          <a:xfrm>
            <a:off x="814552" y="297794"/>
            <a:ext cx="7643648" cy="5632311"/>
          </a:xfrm>
          <a:prstGeom prst="rect">
            <a:avLst/>
          </a:prstGeom>
        </p:spPr>
        <p:txBody>
          <a:bodyPr wrap="square">
            <a:spAutoFit/>
          </a:bodyPr>
          <a:lstStyle/>
          <a:p>
            <a:r>
              <a:rPr lang="en-US" sz="4000" dirty="0"/>
              <a:t>“In short, RFT suggests that spirituality is an experience of “transcendence” or “oneness” that comes when the literal, analytic, and evaluative functions of relational framing are massively reduced, and the relation functions of I, HERE, and NOW are allowed to predominate.”</a:t>
            </a:r>
            <a:r>
              <a:rPr lang="en-US" sz="4000" dirty="0" smtClean="0"/>
              <a:t>         RFT, p</a:t>
            </a:r>
            <a:r>
              <a:rPr lang="en-US" sz="4000" dirty="0"/>
              <a:t>.243</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600200"/>
            <a:ext cx="3878317" cy="4525963"/>
          </a:xfrm>
        </p:spPr>
        <p:txBody>
          <a:bodyPr>
            <a:normAutofit/>
          </a:bodyPr>
          <a:lstStyle/>
          <a:p>
            <a:pPr>
              <a:buNone/>
            </a:pPr>
            <a:r>
              <a:rPr lang="en-US" sz="4000" dirty="0" smtClean="0"/>
              <a:t>	Ultimately, the Self takes everything home to itself.</a:t>
            </a:r>
          </a:p>
          <a:p>
            <a:pPr>
              <a:buNone/>
            </a:pPr>
            <a:r>
              <a:rPr lang="en-US" sz="4000" dirty="0" smtClean="0"/>
              <a:t>	All is well.</a:t>
            </a:r>
            <a:endParaRPr lang="en-US" sz="4000" dirty="0"/>
          </a:p>
        </p:txBody>
      </p:sp>
      <p:pic>
        <p:nvPicPr>
          <p:cNvPr id="5" name="Content Placeholder 4" descr="images.jpeg"/>
          <p:cNvPicPr>
            <a:picLocks noGrp="1" noChangeAspect="1"/>
          </p:cNvPicPr>
          <p:nvPr>
            <p:ph sz="half" idx="2"/>
          </p:nvPr>
        </p:nvPicPr>
        <p:blipFill>
          <a:blip r:embed="rId2"/>
          <a:srcRect t="-11246" b="-11246"/>
          <a:stretch>
            <a:fillRect/>
          </a:stretch>
        </p:blipFill>
        <p:spPr>
          <a:xfrm>
            <a:off x="4648200" y="1280520"/>
            <a:ext cx="4038600" cy="452596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22802"/>
          </a:xfrm>
        </p:spPr>
        <p:txBody>
          <a:bodyPr>
            <a:normAutofit fontScale="90000"/>
          </a:bodyPr>
          <a:lstStyle/>
          <a:p>
            <a:endParaRPr lang="en-US" dirty="0"/>
          </a:p>
        </p:txBody>
      </p:sp>
      <p:sp>
        <p:nvSpPr>
          <p:cNvPr id="4" name="Content Placeholder 3"/>
          <p:cNvSpPr>
            <a:spLocks noGrp="1"/>
          </p:cNvSpPr>
          <p:nvPr>
            <p:ph sz="half" idx="1"/>
          </p:nvPr>
        </p:nvSpPr>
        <p:spPr>
          <a:xfrm>
            <a:off x="457200" y="889920"/>
            <a:ext cx="4038600" cy="5236243"/>
          </a:xfrm>
        </p:spPr>
        <p:txBody>
          <a:bodyPr>
            <a:normAutofit/>
          </a:bodyPr>
          <a:lstStyle/>
          <a:p>
            <a:pPr>
              <a:buNone/>
            </a:pPr>
            <a:r>
              <a:rPr lang="en-US" sz="4000" dirty="0" smtClean="0"/>
              <a:t>	To Be or Not to Be – That is the Question.</a:t>
            </a:r>
            <a:endParaRPr lang="en-US" sz="4000" dirty="0"/>
          </a:p>
        </p:txBody>
      </p:sp>
      <p:sp>
        <p:nvSpPr>
          <p:cNvPr id="5" name="Content Placeholder 4"/>
          <p:cNvSpPr>
            <a:spLocks noGrp="1"/>
          </p:cNvSpPr>
          <p:nvPr>
            <p:ph sz="half" idx="2"/>
          </p:nvPr>
        </p:nvSpPr>
        <p:spPr>
          <a:xfrm>
            <a:off x="4648200" y="1097280"/>
            <a:ext cx="4038600" cy="5469120"/>
          </a:xfrm>
        </p:spPr>
        <p:txBody>
          <a:bodyPr/>
          <a:lstStyle/>
          <a:p>
            <a:pPr>
              <a:buNone/>
            </a:pPr>
            <a:r>
              <a:rPr lang="en-US" sz="4000" dirty="0" smtClean="0"/>
              <a:t>	</a:t>
            </a:r>
          </a:p>
          <a:p>
            <a:pPr>
              <a:buNone/>
            </a:pPr>
            <a:endParaRPr lang="en-US" sz="4000" dirty="0" smtClean="0"/>
          </a:p>
          <a:p>
            <a:pPr>
              <a:buNone/>
            </a:pPr>
            <a:endParaRPr lang="en-US" sz="4000" dirty="0" smtClean="0"/>
          </a:p>
          <a:p>
            <a:pPr>
              <a:buNone/>
            </a:pPr>
            <a:endParaRPr lang="en-US" sz="4000" dirty="0" smtClean="0"/>
          </a:p>
          <a:p>
            <a:pPr>
              <a:buNone/>
            </a:pPr>
            <a:r>
              <a:rPr lang="en-US" sz="4000" dirty="0" smtClean="0"/>
              <a:t>To Be </a:t>
            </a:r>
            <a:r>
              <a:rPr lang="en-US" sz="4000" u="sng" dirty="0" smtClean="0"/>
              <a:t>and</a:t>
            </a:r>
            <a:r>
              <a:rPr lang="en-US" sz="4000" dirty="0" smtClean="0"/>
              <a:t> Not to Be – That is the Answer.</a:t>
            </a:r>
          </a:p>
          <a:p>
            <a:endParaRPr lang="en-US" dirty="0"/>
          </a:p>
        </p:txBody>
      </p:sp>
      <p:pic>
        <p:nvPicPr>
          <p:cNvPr id="7" name="Picture 6" descr="images.jpeg"/>
          <p:cNvPicPr>
            <a:picLocks noChangeAspect="1"/>
          </p:cNvPicPr>
          <p:nvPr/>
        </p:nvPicPr>
        <p:blipFill>
          <a:blip r:embed="rId2"/>
          <a:stretch>
            <a:fillRect/>
          </a:stretch>
        </p:blipFill>
        <p:spPr>
          <a:xfrm>
            <a:off x="828675" y="3430588"/>
            <a:ext cx="3162300" cy="2565400"/>
          </a:xfrm>
          <a:prstGeom prst="rect">
            <a:avLst/>
          </a:prstGeom>
        </p:spPr>
      </p:pic>
      <p:pic>
        <p:nvPicPr>
          <p:cNvPr id="8" name="Picture 7" descr="images.jpeg"/>
          <p:cNvPicPr>
            <a:picLocks noChangeAspect="1"/>
          </p:cNvPicPr>
          <p:nvPr/>
        </p:nvPicPr>
        <p:blipFill>
          <a:blip r:embed="rId3"/>
          <a:stretch>
            <a:fillRect/>
          </a:stretch>
        </p:blipFill>
        <p:spPr>
          <a:xfrm>
            <a:off x="5012928" y="889920"/>
            <a:ext cx="2984500" cy="27305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4363"/>
            <a:ext cx="7772400" cy="2364028"/>
          </a:xfrm>
        </p:spPr>
        <p:txBody>
          <a:bodyPr>
            <a:normAutofit/>
          </a:bodyPr>
          <a:lstStyle/>
          <a:p>
            <a:r>
              <a:rPr lang="en-US" sz="4000" dirty="0"/>
              <a:t>What </a:t>
            </a:r>
            <a:r>
              <a:rPr lang="en-US" sz="4000" dirty="0" err="1" smtClean="0"/>
              <a:t>Nondual</a:t>
            </a:r>
            <a:r>
              <a:rPr lang="en-US" sz="4000" dirty="0" smtClean="0"/>
              <a:t> Wisdom </a:t>
            </a:r>
            <a:br>
              <a:rPr lang="en-US" sz="4000" dirty="0" smtClean="0"/>
            </a:br>
            <a:r>
              <a:rPr lang="en-US" sz="4000" dirty="0" smtClean="0"/>
              <a:t>can </a:t>
            </a:r>
            <a:r>
              <a:rPr lang="en-US" sz="4000" dirty="0"/>
              <a:t>offer ACT: </a:t>
            </a:r>
          </a:p>
        </p:txBody>
      </p:sp>
      <p:sp>
        <p:nvSpPr>
          <p:cNvPr id="3" name="Vertical Text Placeholder 2"/>
          <p:cNvSpPr>
            <a:spLocks noGrp="1"/>
          </p:cNvSpPr>
          <p:nvPr>
            <p:ph type="subTitle" idx="1"/>
          </p:nvPr>
        </p:nvSpPr>
        <p:spPr>
          <a:xfrm>
            <a:off x="1371600" y="3337452"/>
            <a:ext cx="7086600" cy="2301348"/>
          </a:xfrm>
        </p:spPr>
        <p:txBody>
          <a:bodyPr>
            <a:normAutofit/>
          </a:bodyPr>
          <a:lstStyle/>
          <a:p>
            <a:r>
              <a:rPr lang="en-US" sz="4000" dirty="0" smtClean="0"/>
              <a:t>1. New </a:t>
            </a:r>
            <a:r>
              <a:rPr lang="en-US" sz="4000" dirty="0"/>
              <a:t>metaphors and technologies for transcendence</a:t>
            </a:r>
            <a:r>
              <a:rPr lang="en-US" sz="4000" dirty="0" smtClean="0"/>
              <a:t> </a:t>
            </a:r>
            <a:endParaRPr lang="en-US" sz="4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0615"/>
            <a:ext cx="8229600" cy="1143000"/>
          </a:xfrm>
        </p:spPr>
        <p:txBody>
          <a:bodyPr/>
          <a:lstStyle/>
          <a:p>
            <a:endParaRPr lang="en-US" dirty="0"/>
          </a:p>
        </p:txBody>
      </p:sp>
      <p:sp>
        <p:nvSpPr>
          <p:cNvPr id="3" name="Content Placeholder 2"/>
          <p:cNvSpPr>
            <a:spLocks noGrp="1"/>
          </p:cNvSpPr>
          <p:nvPr>
            <p:ph sz="half" idx="1"/>
          </p:nvPr>
        </p:nvSpPr>
        <p:spPr>
          <a:xfrm>
            <a:off x="457200" y="732386"/>
            <a:ext cx="4038600" cy="5393778"/>
          </a:xfrm>
        </p:spPr>
        <p:txBody>
          <a:bodyPr>
            <a:noAutofit/>
          </a:bodyPr>
          <a:lstStyle/>
          <a:p>
            <a:pPr>
              <a:buNone/>
            </a:pPr>
            <a:r>
              <a:rPr lang="en-US" sz="4000" dirty="0" smtClean="0"/>
              <a:t>	Going east, values infinitely recede. Going north, you reach a place where you can’t go north anymore.</a:t>
            </a:r>
            <a:endParaRPr lang="en-US" sz="4000" dirty="0"/>
          </a:p>
        </p:txBody>
      </p:sp>
      <p:pic>
        <p:nvPicPr>
          <p:cNvPr id="5" name="Content Placeholder 4" descr="Cartoon 1070.jpeg"/>
          <p:cNvPicPr>
            <a:picLocks noGrp="1" noChangeAspect="1"/>
          </p:cNvPicPr>
          <p:nvPr>
            <p:ph sz="half" idx="2"/>
          </p:nvPr>
        </p:nvPicPr>
        <p:blipFill>
          <a:blip r:embed="rId2"/>
          <a:srcRect l="-6991" r="-6991"/>
          <a:stretch>
            <a:fillRect/>
          </a:stretch>
        </p:blipFill>
        <p:spPr>
          <a:xfrm>
            <a:off x="4648200" y="732385"/>
            <a:ext cx="4038600"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fractal_ocean_wave.jpg"/>
          <p:cNvPicPr>
            <a:picLocks noGrp="1" noChangeAspect="1"/>
          </p:cNvPicPr>
          <p:nvPr>
            <p:ph sz="half" idx="1"/>
          </p:nvPr>
        </p:nvPicPr>
        <p:blipFill>
          <a:blip r:embed="rId2"/>
          <a:srcRect t="-6034" b="-6034"/>
          <a:stretch>
            <a:fillRect/>
          </a:stretch>
        </p:blipFill>
        <p:spPr>
          <a:xfrm>
            <a:off x="457201" y="441362"/>
            <a:ext cx="4474604" cy="5408449"/>
          </a:xfrm>
        </p:spPr>
      </p:pic>
      <p:sp>
        <p:nvSpPr>
          <p:cNvPr id="4" name="Content Placeholder 3"/>
          <p:cNvSpPr>
            <a:spLocks noGrp="1"/>
          </p:cNvSpPr>
          <p:nvPr>
            <p:ph sz="half" idx="2"/>
          </p:nvPr>
        </p:nvSpPr>
        <p:spPr/>
        <p:txBody>
          <a:bodyPr>
            <a:normAutofit/>
          </a:bodyPr>
          <a:lstStyle/>
          <a:p>
            <a:pPr algn="ctr">
              <a:buNone/>
            </a:pPr>
            <a:r>
              <a:rPr lang="en-US" sz="4000" dirty="0" smtClean="0"/>
              <a:t> Everything changes at this mystical singularity.</a:t>
            </a:r>
            <a:endParaRPr lang="en-US" sz="4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7"/>
            <a:ext cx="8229600" cy="2348971"/>
          </a:xfrm>
        </p:spPr>
        <p:txBody>
          <a:bodyPr>
            <a:normAutofit/>
          </a:bodyPr>
          <a:lstStyle/>
          <a:p>
            <a:pPr algn="l"/>
            <a:r>
              <a:rPr lang="en-US" sz="4000" dirty="0" smtClean="0"/>
              <a:t>		In spiritual awakening, it becomes 										obvious that</a:t>
            </a:r>
            <a:endParaRPr lang="en-US" sz="4000" dirty="0"/>
          </a:p>
        </p:txBody>
      </p:sp>
      <p:pic>
        <p:nvPicPr>
          <p:cNvPr id="7" name="Content Placeholder 6" descr="busdriver11.jpg"/>
          <p:cNvPicPr>
            <a:picLocks noGrp="1" noChangeAspect="1"/>
          </p:cNvPicPr>
          <p:nvPr>
            <p:ph sz="half" idx="1"/>
          </p:nvPr>
        </p:nvPicPr>
        <p:blipFill>
          <a:blip r:embed="rId2"/>
          <a:srcRect t="-22636" b="-22636"/>
          <a:stretch>
            <a:fillRect/>
          </a:stretch>
        </p:blipFill>
        <p:spPr>
          <a:xfrm>
            <a:off x="676732" y="1214462"/>
            <a:ext cx="4088206" cy="5033989"/>
          </a:xfrm>
        </p:spPr>
      </p:pic>
      <p:sp>
        <p:nvSpPr>
          <p:cNvPr id="6" name="Content Placeholder 5"/>
          <p:cNvSpPr>
            <a:spLocks noGrp="1"/>
          </p:cNvSpPr>
          <p:nvPr>
            <p:ph sz="half" idx="2"/>
          </p:nvPr>
        </p:nvSpPr>
        <p:spPr>
          <a:xfrm>
            <a:off x="4648200" y="1993200"/>
            <a:ext cx="4038600" cy="4864800"/>
          </a:xfrm>
        </p:spPr>
        <p:txBody>
          <a:bodyPr>
            <a:normAutofit/>
          </a:bodyPr>
          <a:lstStyle/>
          <a:p>
            <a:pPr>
              <a:buNone/>
            </a:pPr>
            <a:r>
              <a:rPr lang="en-US" sz="4000" dirty="0" smtClean="0"/>
              <a:t>	the bus driver has always been just another passenger – the bus is actually driving itself.</a:t>
            </a:r>
            <a:endParaRPr lang="en-US" sz="4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143000"/>
          </a:xfrm>
        </p:spPr>
        <p:txBody>
          <a:bodyPr/>
          <a:lstStyle/>
          <a:p>
            <a:endParaRPr lang="en-US"/>
          </a:p>
        </p:txBody>
      </p:sp>
      <p:pic>
        <p:nvPicPr>
          <p:cNvPr id="5" name="Content Placeholder 4" descr="8509.JPG"/>
          <p:cNvPicPr>
            <a:picLocks noGrp="1" noChangeAspect="1"/>
          </p:cNvPicPr>
          <p:nvPr>
            <p:ph sz="half" idx="1"/>
          </p:nvPr>
        </p:nvPicPr>
        <p:blipFill>
          <a:blip r:embed="rId2"/>
          <a:srcRect t="-28628" b="-28628"/>
          <a:stretch>
            <a:fillRect/>
          </a:stretch>
        </p:blipFill>
        <p:spPr>
          <a:xfrm>
            <a:off x="457199" y="370828"/>
            <a:ext cx="4511685" cy="5755335"/>
          </a:xfrm>
        </p:spPr>
      </p:pic>
      <p:sp>
        <p:nvSpPr>
          <p:cNvPr id="4" name="Content Placeholder 3"/>
          <p:cNvSpPr>
            <a:spLocks noGrp="1"/>
          </p:cNvSpPr>
          <p:nvPr>
            <p:ph sz="half" idx="2"/>
          </p:nvPr>
        </p:nvSpPr>
        <p:spPr>
          <a:xfrm>
            <a:off x="4648200" y="571500"/>
            <a:ext cx="4038600" cy="5554663"/>
          </a:xfrm>
        </p:spPr>
        <p:txBody>
          <a:bodyPr>
            <a:normAutofit/>
          </a:bodyPr>
          <a:lstStyle/>
          <a:p>
            <a:pPr algn="ctr">
              <a:buNone/>
            </a:pPr>
            <a:r>
              <a:rPr lang="en-US" dirty="0" smtClean="0"/>
              <a:t>	</a:t>
            </a:r>
            <a:r>
              <a:rPr lang="en-US" sz="4000" dirty="0" smtClean="0"/>
              <a:t>The chess board beneath our individual struggles turns out to be same chess board in touch with everyone!</a:t>
            </a:r>
            <a:endParaRPr lang="en-US" sz="4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736"/>
            <a:ext cx="8229600" cy="1143000"/>
          </a:xfrm>
        </p:spPr>
        <p:txBody>
          <a:bodyPr/>
          <a:lstStyle/>
          <a:p>
            <a:endParaRPr lang="en-US"/>
          </a:p>
        </p:txBody>
      </p:sp>
      <p:sp>
        <p:nvSpPr>
          <p:cNvPr id="3" name="Content Placeholder 2"/>
          <p:cNvSpPr>
            <a:spLocks noGrp="1"/>
          </p:cNvSpPr>
          <p:nvPr>
            <p:ph sz="half" idx="1"/>
          </p:nvPr>
        </p:nvSpPr>
        <p:spPr>
          <a:xfrm>
            <a:off x="-305920" y="454264"/>
            <a:ext cx="4542451" cy="6610009"/>
          </a:xfrm>
        </p:spPr>
        <p:txBody>
          <a:bodyPr/>
          <a:lstStyle/>
          <a:p>
            <a:pPr algn="ctr">
              <a:buNone/>
            </a:pPr>
            <a:r>
              <a:rPr lang="en-US" dirty="0" smtClean="0"/>
              <a:t>	</a:t>
            </a:r>
          </a:p>
          <a:p>
            <a:pPr algn="ctr">
              <a:buNone/>
            </a:pPr>
            <a:r>
              <a:rPr lang="en-US" sz="4000" dirty="0" smtClean="0"/>
              <a:t>Like a Magic Eye Stereogram, the multiplicity of human hearts reveals one heart as the spirit of the universe.</a:t>
            </a:r>
            <a:endParaRPr lang="en-US" sz="4000" dirty="0"/>
          </a:p>
        </p:txBody>
      </p:sp>
      <p:pic>
        <p:nvPicPr>
          <p:cNvPr id="5" name="Content Placeholder 4" descr="Magic-eyes-magic-eye-16383808-500-428.jpg"/>
          <p:cNvPicPr>
            <a:picLocks noGrp="1" noChangeAspect="1"/>
          </p:cNvPicPr>
          <p:nvPr>
            <p:ph sz="half" idx="2"/>
          </p:nvPr>
        </p:nvPicPr>
        <p:blipFill>
          <a:blip r:embed="rId2"/>
          <a:srcRect t="-15460" b="-15460"/>
          <a:stretch>
            <a:fillRect/>
          </a:stretch>
        </p:blipFill>
        <p:spPr>
          <a:xfrm>
            <a:off x="4357045" y="843634"/>
            <a:ext cx="4579532" cy="5282529"/>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9581"/>
            <a:ext cx="7772400" cy="2410380"/>
          </a:xfrm>
        </p:spPr>
        <p:txBody>
          <a:bodyPr/>
          <a:lstStyle/>
          <a:p>
            <a:r>
              <a:rPr lang="en-US" dirty="0" smtClean="0"/>
              <a:t>What </a:t>
            </a:r>
            <a:r>
              <a:rPr lang="en-US" dirty="0" err="1" smtClean="0"/>
              <a:t>Nondual</a:t>
            </a:r>
            <a:r>
              <a:rPr lang="en-US" dirty="0" smtClean="0"/>
              <a:t> Wisdom </a:t>
            </a:r>
            <a:br>
              <a:rPr lang="en-US" dirty="0" smtClean="0"/>
            </a:br>
            <a:r>
              <a:rPr lang="en-US" dirty="0" smtClean="0"/>
              <a:t>can offer ACT: </a:t>
            </a:r>
            <a:endParaRPr lang="en-US" dirty="0"/>
          </a:p>
        </p:txBody>
      </p:sp>
      <p:sp>
        <p:nvSpPr>
          <p:cNvPr id="5" name="Subtitle 4"/>
          <p:cNvSpPr>
            <a:spLocks noGrp="1"/>
          </p:cNvSpPr>
          <p:nvPr>
            <p:ph type="subTitle" idx="1"/>
          </p:nvPr>
        </p:nvSpPr>
        <p:spPr>
          <a:xfrm>
            <a:off x="1371600" y="2336217"/>
            <a:ext cx="6400800" cy="3302584"/>
          </a:xfrm>
        </p:spPr>
        <p:txBody>
          <a:bodyPr>
            <a:noAutofit/>
          </a:bodyPr>
          <a:lstStyle/>
          <a:p>
            <a:r>
              <a:rPr lang="en-US" sz="4000" dirty="0" smtClean="0"/>
              <a:t>2. The </a:t>
            </a:r>
            <a:r>
              <a:rPr lang="en-US" sz="4000" dirty="0"/>
              <a:t>deeper we are as therapists, the more effectively we can teach </a:t>
            </a:r>
            <a:r>
              <a:rPr lang="en-US" sz="4000" dirty="0" err="1"/>
              <a:t>defusion</a:t>
            </a:r>
            <a:r>
              <a:rPr lang="en-US" sz="4000" dirty="0"/>
              <a:t> and help clients access Transcendent Self</a:t>
            </a:r>
            <a:r>
              <a:rPr lang="en-US" sz="3600" dirty="0"/>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I’ll be your therapist today.</a:t>
            </a:r>
            <a:endParaRPr lang="en-US" sz="4000" dirty="0"/>
          </a:p>
        </p:txBody>
      </p:sp>
      <p:pic>
        <p:nvPicPr>
          <p:cNvPr id="4" name="Content Placeholder 3" descr="images.jpeg"/>
          <p:cNvPicPr>
            <a:picLocks noGrp="1" noChangeAspect="1"/>
          </p:cNvPicPr>
          <p:nvPr>
            <p:ph idx="1"/>
          </p:nvPr>
        </p:nvPicPr>
        <p:blipFill>
          <a:blip r:embed="rId2"/>
          <a:srcRect l="-74492" r="-74492"/>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half" idx="1"/>
          </p:nvPr>
        </p:nvSpPr>
        <p:spPr/>
        <p:txBody>
          <a:bodyPr/>
          <a:lstStyle/>
          <a:p>
            <a:pPr>
              <a:buNone/>
            </a:pPr>
            <a:r>
              <a:rPr lang="en-US" dirty="0" smtClean="0"/>
              <a:t>	</a:t>
            </a:r>
            <a:r>
              <a:rPr lang="en-US" sz="4000" dirty="0" smtClean="0"/>
              <a:t>Do not strive to seek the truth, only cease to cherish opinions.</a:t>
            </a:r>
            <a:br>
              <a:rPr lang="en-US" sz="4000" dirty="0" smtClean="0"/>
            </a:br>
            <a:r>
              <a:rPr lang="en-US" sz="4000" dirty="0" smtClean="0"/>
              <a:t>--Third Chinese Patriarch of Zen </a:t>
            </a:r>
          </a:p>
          <a:p>
            <a:pPr>
              <a:buNone/>
            </a:pPr>
            <a:r>
              <a:rPr lang="en-US" sz="4000" dirty="0" smtClean="0"/>
              <a:t>              </a:t>
            </a:r>
            <a:endParaRPr lang="en-US" sz="4000" dirty="0"/>
          </a:p>
        </p:txBody>
      </p:sp>
      <p:sp>
        <p:nvSpPr>
          <p:cNvPr id="7" name="Content Placeholder 6"/>
          <p:cNvSpPr>
            <a:spLocks noGrp="1"/>
          </p:cNvSpPr>
          <p:nvPr>
            <p:ph sz="half" idx="2"/>
          </p:nvPr>
        </p:nvSpPr>
        <p:spPr/>
        <p:txBody>
          <a:bodyPr/>
          <a:lstStyle/>
          <a:p>
            <a:endParaRPr lang="en-US"/>
          </a:p>
        </p:txBody>
      </p:sp>
      <p:pic>
        <p:nvPicPr>
          <p:cNvPr id="8" name="Picture 7"/>
          <p:cNvPicPr>
            <a:picLocks noChangeAspect="1"/>
          </p:cNvPicPr>
          <p:nvPr/>
        </p:nvPicPr>
        <p:blipFill>
          <a:blip r:embed="rId2"/>
          <a:stretch>
            <a:fillRect/>
          </a:stretch>
        </p:blipFill>
        <p:spPr>
          <a:xfrm>
            <a:off x="4781331" y="1715432"/>
            <a:ext cx="3241566" cy="396957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is experiencing these problems?</a:t>
            </a:r>
            <a:endParaRPr lang="en-US" dirty="0"/>
          </a:p>
        </p:txBody>
      </p:sp>
      <p:pic>
        <p:nvPicPr>
          <p:cNvPr id="4" name="Content Placeholder 3" descr="Bhagavan8.jpg"/>
          <p:cNvPicPr>
            <a:picLocks noGrp="1" noChangeAspect="1"/>
          </p:cNvPicPr>
          <p:nvPr>
            <p:ph idx="1"/>
          </p:nvPr>
        </p:nvPicPr>
        <p:blipFill>
          <a:blip r:embed="rId2"/>
          <a:srcRect l="-69965" r="-69965"/>
          <a:stretch>
            <a:fillRect/>
          </a:stretch>
        </p:blip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072086"/>
          </a:xfrm>
        </p:spPr>
        <p:txBody>
          <a:bodyPr>
            <a:normAutofit/>
          </a:bodyPr>
          <a:lstStyle/>
          <a:p>
            <a:r>
              <a:rPr lang="en-US" dirty="0" smtClean="0"/>
              <a:t>What </a:t>
            </a:r>
            <a:r>
              <a:rPr lang="en-US" dirty="0" err="1" smtClean="0"/>
              <a:t>Nondual</a:t>
            </a:r>
            <a:r>
              <a:rPr lang="en-US" dirty="0" smtClean="0"/>
              <a:t> Wisdom </a:t>
            </a:r>
            <a:br>
              <a:rPr lang="en-US" dirty="0" smtClean="0"/>
            </a:br>
            <a:r>
              <a:rPr lang="en-US" dirty="0" smtClean="0"/>
              <a:t>can offer ACT: </a:t>
            </a:r>
            <a:endParaRPr lang="en-US" dirty="0"/>
          </a:p>
        </p:txBody>
      </p:sp>
      <p:sp>
        <p:nvSpPr>
          <p:cNvPr id="3" name="Content Placeholder 2"/>
          <p:cNvSpPr>
            <a:spLocks noGrp="1"/>
          </p:cNvSpPr>
          <p:nvPr>
            <p:ph idx="1"/>
          </p:nvPr>
        </p:nvSpPr>
        <p:spPr>
          <a:xfrm>
            <a:off x="457200" y="3346723"/>
            <a:ext cx="8229600" cy="3235474"/>
          </a:xfrm>
        </p:spPr>
        <p:txBody>
          <a:bodyPr/>
          <a:lstStyle/>
          <a:p>
            <a:pPr algn="ctr">
              <a:buNone/>
            </a:pPr>
            <a:r>
              <a:rPr lang="en-US" dirty="0" smtClean="0"/>
              <a:t>	</a:t>
            </a:r>
            <a:r>
              <a:rPr lang="en-US" sz="4000" dirty="0" smtClean="0"/>
              <a:t>3. Therapy </a:t>
            </a:r>
            <a:r>
              <a:rPr lang="en-US" sz="4000" dirty="0"/>
              <a:t>without a </a:t>
            </a:r>
            <a:r>
              <a:rPr lang="en-US" sz="4000" dirty="0" smtClean="0"/>
              <a:t>therapist --therapy </a:t>
            </a:r>
            <a:r>
              <a:rPr lang="en-US" sz="4000" dirty="0"/>
              <a:t>by oneness itself. </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2" name="Content Placeholder 11" descr="My-Fair-Lady.gif"/>
          <p:cNvPicPr>
            <a:picLocks noGrp="1" noChangeAspect="1"/>
          </p:cNvPicPr>
          <p:nvPr>
            <p:ph sz="half" idx="1"/>
          </p:nvPr>
        </p:nvPicPr>
        <p:blipFill>
          <a:blip r:embed="rId2"/>
          <a:srcRect l="14083" t="-6034" r="14556" b="-6034"/>
          <a:stretch>
            <a:fillRect/>
          </a:stretch>
        </p:blipFill>
        <p:spPr>
          <a:xfrm>
            <a:off x="769436" y="274638"/>
            <a:ext cx="4496099" cy="6363183"/>
          </a:xfrm>
        </p:spPr>
      </p:pic>
      <p:sp>
        <p:nvSpPr>
          <p:cNvPr id="11" name="Content Placeholder 10"/>
          <p:cNvSpPr>
            <a:spLocks noGrp="1"/>
          </p:cNvSpPr>
          <p:nvPr>
            <p:ph sz="half" idx="2"/>
          </p:nvPr>
        </p:nvSpPr>
        <p:spPr>
          <a:xfrm>
            <a:off x="4648200" y="1600200"/>
            <a:ext cx="4038600" cy="5037621"/>
          </a:xfrm>
        </p:spPr>
        <p:txBody>
          <a:bodyPr/>
          <a:lstStyle/>
          <a:p>
            <a:pPr algn="ctr">
              <a:buNone/>
            </a:pPr>
            <a:r>
              <a:rPr lang="en-US" sz="4000" dirty="0" smtClean="0"/>
              <a:t>What is </a:t>
            </a:r>
          </a:p>
          <a:p>
            <a:pPr algn="ctr">
              <a:buNone/>
            </a:pPr>
            <a:r>
              <a:rPr lang="en-US" sz="4000" dirty="0" smtClean="0"/>
              <a:t>actually </a:t>
            </a:r>
          </a:p>
          <a:p>
            <a:pPr algn="ctr">
              <a:buNone/>
            </a:pPr>
            <a:r>
              <a:rPr lang="en-US" sz="4000" dirty="0" smtClean="0"/>
              <a:t>pulling </a:t>
            </a:r>
          </a:p>
          <a:p>
            <a:pPr algn="ctr">
              <a:buNone/>
            </a:pPr>
            <a:r>
              <a:rPr lang="en-US" sz="4000" dirty="0" smtClean="0"/>
              <a:t>the </a:t>
            </a:r>
          </a:p>
          <a:p>
            <a:pPr algn="ctr">
              <a:buNone/>
            </a:pPr>
            <a:r>
              <a:rPr lang="en-US" sz="4000" dirty="0" smtClean="0"/>
              <a:t>strings?</a:t>
            </a:r>
            <a:endParaRPr lang="en-US" sz="4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pic>
        <p:nvPicPr>
          <p:cNvPr id="5" name="Content Placeholder 4" descr="419G0ZQ86WL._SS500_.jpg"/>
          <p:cNvPicPr>
            <a:picLocks noGrp="1" noChangeAspect="1"/>
          </p:cNvPicPr>
          <p:nvPr>
            <p:ph sz="half" idx="1"/>
          </p:nvPr>
        </p:nvPicPr>
        <p:blipFill>
          <a:blip r:embed="rId2"/>
          <a:srcRect l="19582" t="2643" r="19392" b="24853"/>
          <a:stretch>
            <a:fillRect/>
          </a:stretch>
        </p:blipFill>
        <p:spPr>
          <a:xfrm>
            <a:off x="457200" y="834364"/>
            <a:ext cx="4928849" cy="5516066"/>
          </a:xfrm>
        </p:spPr>
      </p:pic>
      <p:pic>
        <p:nvPicPr>
          <p:cNvPr id="6" name="Content Placeholder 5" descr="images-3.jpeg"/>
          <p:cNvPicPr>
            <a:picLocks noGrp="1" noChangeAspect="1"/>
          </p:cNvPicPr>
          <p:nvPr>
            <p:ph sz="half" idx="2"/>
          </p:nvPr>
        </p:nvPicPr>
        <p:blipFill>
          <a:blip r:embed="rId3"/>
          <a:srcRect l="-15597" r="-15597"/>
          <a:stretch>
            <a:fillRect/>
          </a:stretch>
        </p:blipFill>
        <p:spPr>
          <a:xfrm>
            <a:off x="5154291" y="1603831"/>
            <a:ext cx="3532510" cy="3810258"/>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Oneness is an excellent therapist.</a:t>
            </a:r>
            <a:endParaRPr lang="en-US" sz="4000" dirty="0"/>
          </a:p>
        </p:txBody>
      </p:sp>
      <p:sp>
        <p:nvSpPr>
          <p:cNvPr id="7" name="Vertical Text Placeholder 6"/>
          <p:cNvSpPr>
            <a:spLocks noGrp="1"/>
          </p:cNvSpPr>
          <p:nvPr>
            <p:ph type="body" orient="vert" idx="1"/>
          </p:nvPr>
        </p:nvSpPr>
        <p:spPr/>
        <p:txBody>
          <a:bodyPr/>
          <a:lstStyle/>
          <a:p>
            <a:endParaRPr lang="en-US" dirty="0"/>
          </a:p>
        </p:txBody>
      </p:sp>
      <p:pic>
        <p:nvPicPr>
          <p:cNvPr id="13" name="Picture 12" descr="Andromeda_gendler_sm.jpg"/>
          <p:cNvPicPr>
            <a:picLocks noChangeAspect="1"/>
          </p:cNvPicPr>
          <p:nvPr/>
        </p:nvPicPr>
        <p:blipFill>
          <a:blip r:embed="rId2"/>
          <a:stretch>
            <a:fillRect/>
          </a:stretch>
        </p:blipFill>
        <p:spPr>
          <a:xfrm>
            <a:off x="1538871" y="1600200"/>
            <a:ext cx="5960808" cy="4286693"/>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90079"/>
            <a:ext cx="7772400" cy="2168639"/>
          </a:xfrm>
        </p:spPr>
        <p:txBody>
          <a:bodyPr>
            <a:normAutofit/>
          </a:bodyPr>
          <a:lstStyle/>
          <a:p>
            <a:r>
              <a:rPr lang="en-US" dirty="0" smtClean="0"/>
              <a:t>What </a:t>
            </a:r>
            <a:r>
              <a:rPr lang="en-US" dirty="0" err="1" smtClean="0"/>
              <a:t>Nondual</a:t>
            </a:r>
            <a:r>
              <a:rPr lang="en-US" dirty="0" smtClean="0"/>
              <a:t> Wisdom </a:t>
            </a:r>
            <a:br>
              <a:rPr lang="en-US" dirty="0" smtClean="0"/>
            </a:br>
            <a:r>
              <a:rPr lang="en-US" dirty="0" smtClean="0"/>
              <a:t>can offer ACT: </a:t>
            </a:r>
            <a:endParaRPr lang="en-US" dirty="0"/>
          </a:p>
        </p:txBody>
      </p:sp>
      <p:sp>
        <p:nvSpPr>
          <p:cNvPr id="7" name="Subtitle 6"/>
          <p:cNvSpPr>
            <a:spLocks noGrp="1"/>
          </p:cNvSpPr>
          <p:nvPr>
            <p:ph type="subTitle" idx="1"/>
          </p:nvPr>
        </p:nvSpPr>
        <p:spPr>
          <a:xfrm>
            <a:off x="685800" y="1676160"/>
            <a:ext cx="7927941" cy="3798480"/>
          </a:xfrm>
        </p:spPr>
        <p:txBody>
          <a:bodyPr>
            <a:noAutofit/>
          </a:bodyPr>
          <a:lstStyle/>
          <a:p>
            <a:pPr algn="l"/>
            <a:r>
              <a:rPr lang="en-US" sz="4000" dirty="0" smtClean="0"/>
              <a:t>4. Pointers about the </a:t>
            </a:r>
            <a:r>
              <a:rPr lang="en-US" sz="4000" dirty="0" err="1" smtClean="0"/>
              <a:t>languaging</a:t>
            </a:r>
            <a:r>
              <a:rPr lang="en-US" sz="4000" dirty="0" smtClean="0"/>
              <a:t> of interventions to avoid pulling clients back into linguistic fusion. For example, “interrogative pronouns” like “who”,  and “what”, are more powerful nouns to use than “person”, or “part”.</a:t>
            </a:r>
            <a:endParaRPr lang="en-US" sz="4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44483"/>
            <a:ext cx="7772400" cy="2303517"/>
          </a:xfrm>
        </p:spPr>
        <p:txBody>
          <a:bodyPr/>
          <a:lstStyle/>
          <a:p>
            <a:r>
              <a:rPr lang="en-US" dirty="0" err="1" smtClean="0"/>
              <a:t>Adyashanti</a:t>
            </a:r>
            <a:r>
              <a:rPr lang="en-US" dirty="0" smtClean="0"/>
              <a:t> video:</a:t>
            </a:r>
            <a:br>
              <a:rPr lang="en-US" dirty="0" smtClean="0"/>
            </a:br>
            <a:r>
              <a:rPr lang="en-US" dirty="0" smtClean="0"/>
              <a:t>What do you really want?</a:t>
            </a:r>
            <a:endParaRPr lang="en-US" dirty="0"/>
          </a:p>
        </p:txBody>
      </p:sp>
      <p:sp>
        <p:nvSpPr>
          <p:cNvPr id="5" name="Subtitle 4"/>
          <p:cNvSpPr>
            <a:spLocks noGrp="1"/>
          </p:cNvSpPr>
          <p:nvPr>
            <p:ph type="subTitle" idx="1"/>
          </p:nvPr>
        </p:nvSpPr>
        <p:spPr>
          <a:xfrm>
            <a:off x="1371600" y="3048000"/>
            <a:ext cx="6400800" cy="3012966"/>
          </a:xfrm>
        </p:spPr>
        <p:txBody>
          <a:bodyPr>
            <a:normAutofit/>
          </a:bodyPr>
          <a:lstStyle/>
          <a:p>
            <a:r>
              <a:rPr lang="en-US" sz="4000" dirty="0" smtClean="0"/>
              <a:t>Notice how much this </a:t>
            </a:r>
          </a:p>
          <a:p>
            <a:r>
              <a:rPr lang="en-US" sz="4000" dirty="0" smtClean="0"/>
              <a:t>looks like ACT stepping </a:t>
            </a:r>
          </a:p>
          <a:p>
            <a:r>
              <a:rPr lang="en-US" sz="4000" dirty="0" smtClean="0"/>
              <a:t>through the doorway.</a:t>
            </a:r>
            <a:endParaRPr lang="en-US" sz="4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Heart</a:t>
            </a:r>
            <a:endParaRPr lang="en-US" dirty="0"/>
          </a:p>
        </p:txBody>
      </p:sp>
      <p:pic>
        <p:nvPicPr>
          <p:cNvPr id="4" name="Content Placeholder 3" descr="Magic-eyes-magic-eye-16383808-500-428.jpg"/>
          <p:cNvPicPr>
            <a:picLocks noGrp="1" noChangeAspect="1"/>
          </p:cNvPicPr>
          <p:nvPr>
            <p:ph idx="1"/>
          </p:nvPr>
        </p:nvPicPr>
        <p:blipFill>
          <a:blip r:embed="rId2"/>
          <a:srcRect l="-27824" r="-27824"/>
          <a:stretch>
            <a:fillRect/>
          </a:stretch>
        </p:blip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81725"/>
            <a:ext cx="7772400" cy="1646620"/>
          </a:xfrm>
        </p:spPr>
        <p:txBody>
          <a:bodyPr/>
          <a:lstStyle/>
          <a:p>
            <a:r>
              <a:rPr lang="en-US" dirty="0" smtClean="0"/>
              <a:t>Welcome back!</a:t>
            </a:r>
            <a:endParaRPr lang="en-US" dirty="0"/>
          </a:p>
        </p:txBody>
      </p:sp>
      <p:sp>
        <p:nvSpPr>
          <p:cNvPr id="5" name="Subtitle 4"/>
          <p:cNvSpPr>
            <a:spLocks noGrp="1"/>
          </p:cNvSpPr>
          <p:nvPr>
            <p:ph type="subTitle" idx="1"/>
          </p:nvPr>
        </p:nvSpPr>
        <p:spPr>
          <a:xfrm>
            <a:off x="1371600" y="2014484"/>
            <a:ext cx="6400800" cy="4309240"/>
          </a:xfrm>
        </p:spPr>
        <p:txBody>
          <a:bodyPr>
            <a:normAutofit lnSpcReduction="10000"/>
          </a:bodyPr>
          <a:lstStyle/>
          <a:p>
            <a:pPr algn="l"/>
            <a:r>
              <a:rPr lang="en-US" dirty="0" smtClean="0"/>
              <a:t>1. Qualities of Self as Context</a:t>
            </a:r>
          </a:p>
          <a:p>
            <a:pPr algn="l"/>
            <a:r>
              <a:rPr lang="en-US" dirty="0" smtClean="0"/>
              <a:t>2. Evoking Self as Context – practice 	in dyads and triads</a:t>
            </a:r>
          </a:p>
          <a:p>
            <a:pPr algn="l"/>
            <a:r>
              <a:rPr lang="en-US" dirty="0" smtClean="0"/>
              <a:t>3. Video – deeper into the meeting of science and spirit, and how Steve’s near death experience led to ACT</a:t>
            </a:r>
          </a:p>
          <a:p>
            <a:pPr algn="l"/>
            <a:r>
              <a:rPr lang="en-US" dirty="0" smtClean="0"/>
              <a:t>4. Utilizing death for transformation</a:t>
            </a:r>
          </a:p>
          <a:p>
            <a:pPr algn="l"/>
            <a:r>
              <a:rPr lang="en-US" dirty="0" smtClean="0"/>
              <a:t>5. </a:t>
            </a:r>
            <a:r>
              <a:rPr lang="en-US" dirty="0" err="1" smtClean="0"/>
              <a:t>Adyashanti</a:t>
            </a:r>
            <a:r>
              <a:rPr lang="en-US" dirty="0" smtClean="0"/>
              <a:t> video clip</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772400" cy="2704334"/>
          </a:xfrm>
        </p:spPr>
        <p:txBody>
          <a:bodyPr>
            <a:normAutofit fontScale="90000"/>
          </a:bodyPr>
          <a:lstStyle/>
          <a:p>
            <a:r>
              <a:rPr lang="en-US" dirty="0" smtClean="0"/>
              <a:t>Who ACTS? 2/2 may be found on YouTube at http://</a:t>
            </a:r>
            <a:r>
              <a:rPr lang="en-US" dirty="0" err="1" smtClean="0"/>
              <a:t>www.youtube.com/watch?v</a:t>
            </a:r>
            <a:r>
              <a:rPr lang="en-US" dirty="0" smtClean="0"/>
              <a:t>=IExzAdg5T2Y&amp;feature=</a:t>
            </a:r>
            <a:r>
              <a:rPr lang="en-US" dirty="0" err="1" smtClean="0"/>
              <a:t>relmfu</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569310"/>
            <a:ext cx="7772400" cy="5369035"/>
          </a:xfrm>
        </p:spPr>
        <p:txBody>
          <a:bodyPr/>
          <a:lstStyle/>
          <a:p>
            <a:r>
              <a:rPr lang="en-US" dirty="0" smtClean="0"/>
              <a:t>20  Minute Who ACTS? 1 Video</a:t>
            </a:r>
            <a:br>
              <a:rPr lang="en-US" dirty="0" smtClean="0"/>
            </a:br>
            <a:r>
              <a:rPr lang="en-US" dirty="0" smtClean="0"/>
              <a:t> of Dialog with Steve Hayes about ACT and enlightenment may be found on YouTube at http://</a:t>
            </a:r>
            <a:r>
              <a:rPr lang="en-US" dirty="0" err="1" smtClean="0"/>
              <a:t>www.youtube.com/watch?v</a:t>
            </a:r>
            <a:r>
              <a:rPr lang="en-US" dirty="0" smtClean="0"/>
              <a:t>=FwHZ8BiW2jg</a:t>
            </a:r>
            <a:endParaRPr lang="en-US" dirty="0"/>
          </a:p>
        </p:txBody>
      </p:sp>
      <p:sp>
        <p:nvSpPr>
          <p:cNvPr id="6" name="Subtitle 5"/>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335431"/>
          </a:xfrm>
        </p:spPr>
        <p:txBody>
          <a:bodyPr>
            <a:normAutofit/>
          </a:bodyPr>
          <a:lstStyle/>
          <a:p>
            <a:r>
              <a:rPr lang="en-US" dirty="0" smtClean="0"/>
              <a:t>Self as Context is the </a:t>
            </a:r>
            <a:br>
              <a:rPr lang="en-US" dirty="0" smtClean="0"/>
            </a:br>
            <a:r>
              <a:rPr lang="en-US" dirty="0" smtClean="0"/>
              <a:t>pivot point of ACT</a:t>
            </a:r>
            <a:endParaRPr lang="en-US" dirty="0"/>
          </a:p>
        </p:txBody>
      </p:sp>
      <p:sp>
        <p:nvSpPr>
          <p:cNvPr id="5" name="Content Placeholder 4"/>
          <p:cNvSpPr>
            <a:spLocks noGrp="1"/>
          </p:cNvSpPr>
          <p:nvPr>
            <p:ph sz="half" idx="1"/>
          </p:nvPr>
        </p:nvSpPr>
        <p:spPr>
          <a:xfrm>
            <a:off x="823310" y="2215932"/>
            <a:ext cx="3672490" cy="3910232"/>
          </a:xfrm>
        </p:spPr>
        <p:txBody>
          <a:bodyPr>
            <a:normAutofit/>
          </a:bodyPr>
          <a:lstStyle/>
          <a:p>
            <a:pPr>
              <a:buNone/>
            </a:pPr>
            <a:r>
              <a:rPr lang="en-US" sz="4000" dirty="0" smtClean="0"/>
              <a:t>	Historically</a:t>
            </a:r>
            <a:endParaRPr lang="en-US" sz="4000" dirty="0"/>
          </a:p>
        </p:txBody>
      </p:sp>
      <p:sp>
        <p:nvSpPr>
          <p:cNvPr id="6" name="Content Placeholder 5"/>
          <p:cNvSpPr>
            <a:spLocks noGrp="1"/>
          </p:cNvSpPr>
          <p:nvPr>
            <p:ph sz="half" idx="2"/>
          </p:nvPr>
        </p:nvSpPr>
        <p:spPr>
          <a:xfrm>
            <a:off x="4648200" y="2215932"/>
            <a:ext cx="4038600" cy="3910231"/>
          </a:xfrm>
        </p:spPr>
        <p:txBody>
          <a:bodyPr/>
          <a:lstStyle/>
          <a:p>
            <a:pPr>
              <a:buNone/>
            </a:pPr>
            <a:r>
              <a:rPr lang="en-US" dirty="0" smtClean="0"/>
              <a:t>	</a:t>
            </a:r>
            <a:r>
              <a:rPr lang="en-US" sz="4000" dirty="0" smtClean="0"/>
              <a:t>Functionally</a:t>
            </a:r>
            <a:endParaRPr lang="en-US" sz="4000" dirty="0"/>
          </a:p>
        </p:txBody>
      </p:sp>
      <p:pic>
        <p:nvPicPr>
          <p:cNvPr id="11" name="Picture 10" descr="images-1.jpeg"/>
          <p:cNvPicPr>
            <a:picLocks noChangeAspect="1"/>
          </p:cNvPicPr>
          <p:nvPr/>
        </p:nvPicPr>
        <p:blipFill>
          <a:blip r:embed="rId2"/>
          <a:stretch>
            <a:fillRect/>
          </a:stretch>
        </p:blipFill>
        <p:spPr>
          <a:xfrm>
            <a:off x="4667249" y="3091792"/>
            <a:ext cx="3784819" cy="3034371"/>
          </a:xfrm>
          <a:prstGeom prst="rect">
            <a:avLst/>
          </a:prstGeom>
        </p:spPr>
      </p:pic>
      <p:pic>
        <p:nvPicPr>
          <p:cNvPr id="12" name="Picture 11" descr="cropped steve.png"/>
          <p:cNvPicPr>
            <a:picLocks noChangeAspect="1"/>
          </p:cNvPicPr>
          <p:nvPr/>
        </p:nvPicPr>
        <p:blipFill>
          <a:blip r:embed="rId3"/>
          <a:stretch>
            <a:fillRect/>
          </a:stretch>
        </p:blipFill>
        <p:spPr>
          <a:xfrm>
            <a:off x="998483" y="3240690"/>
            <a:ext cx="2934137" cy="432675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7"/>
            <a:ext cx="8229600" cy="6005293"/>
          </a:xfrm>
        </p:spPr>
        <p:txBody>
          <a:bodyPr/>
          <a:lstStyle/>
          <a:p>
            <a:endParaRPr lang="en-US" dirty="0"/>
          </a:p>
        </p:txBody>
      </p:sp>
      <p:pic>
        <p:nvPicPr>
          <p:cNvPr id="6" name="Picture 5" descr="hexaflex.jpg"/>
          <p:cNvPicPr>
            <a:picLocks noChangeAspect="1"/>
          </p:cNvPicPr>
          <p:nvPr/>
        </p:nvPicPr>
        <p:blipFill>
          <a:blip r:embed="rId2"/>
          <a:stretch>
            <a:fillRect/>
          </a:stretch>
        </p:blipFill>
        <p:spPr>
          <a:xfrm>
            <a:off x="0" y="-144463"/>
            <a:ext cx="9407525" cy="7002463"/>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a:xfrm>
            <a:off x="267829" y="708480"/>
            <a:ext cx="4095199" cy="5417683"/>
          </a:xfrm>
        </p:spPr>
        <p:txBody>
          <a:bodyPr>
            <a:normAutofit fontScale="85000" lnSpcReduction="10000"/>
          </a:bodyPr>
          <a:lstStyle/>
          <a:p>
            <a:pPr>
              <a:buNone/>
            </a:pPr>
            <a:r>
              <a:rPr lang="en-US" dirty="0" smtClean="0"/>
              <a:t>	</a:t>
            </a:r>
            <a:r>
              <a:rPr lang="en-US" sz="4000" dirty="0" smtClean="0"/>
              <a:t>We have to be near death to transcend the body-mind because until that moment awareness is so fascinated by the beauty of a body and mind that it cannot look to what it actually is. </a:t>
            </a:r>
            <a:endParaRPr lang="en-US" sz="4000" dirty="0"/>
          </a:p>
        </p:txBody>
      </p:sp>
      <p:pic>
        <p:nvPicPr>
          <p:cNvPr id="9" name="Content Placeholder 8" descr="images-1.jpeg"/>
          <p:cNvPicPr>
            <a:picLocks noGrp="1" noChangeAspect="1"/>
          </p:cNvPicPr>
          <p:nvPr>
            <p:ph sz="half" idx="2"/>
          </p:nvPr>
        </p:nvPicPr>
        <p:blipFill>
          <a:blip r:embed="rId2"/>
          <a:srcRect t="-5785" b="-5785"/>
          <a:stretch>
            <a:fillRect/>
          </a:stretch>
        </p:blipFill>
        <p:spPr>
          <a:xfrm>
            <a:off x="4639497" y="1019521"/>
            <a:ext cx="4047303" cy="463968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4648200" y="846720"/>
            <a:ext cx="4038600" cy="5279443"/>
          </a:xfrm>
        </p:spPr>
        <p:txBody>
          <a:bodyPr>
            <a:normAutofit fontScale="85000" lnSpcReduction="10000"/>
          </a:bodyPr>
          <a:lstStyle/>
          <a:p>
            <a:pPr>
              <a:buNone/>
            </a:pPr>
            <a:r>
              <a:rPr lang="en-US" dirty="0" smtClean="0"/>
              <a:t>	</a:t>
            </a:r>
            <a:r>
              <a:rPr lang="en-US" sz="4324" dirty="0" smtClean="0"/>
              <a:t>It is only as the body-mind is about to vanish that awareness looks around for another place to go, and discovers itself as the one awareness in everything. </a:t>
            </a:r>
            <a:endParaRPr lang="en-US" sz="4324" dirty="0"/>
          </a:p>
        </p:txBody>
      </p:sp>
      <p:pic>
        <p:nvPicPr>
          <p:cNvPr id="9" name="Content Placeholder 8" descr="cut Christ version.png"/>
          <p:cNvPicPr>
            <a:picLocks noGrp="1" noChangeAspect="1"/>
          </p:cNvPicPr>
          <p:nvPr>
            <p:ph sz="half" idx="1"/>
          </p:nvPr>
        </p:nvPicPr>
        <p:blipFill>
          <a:blip r:embed="rId2"/>
          <a:srcRect t="-24712" b="-24712"/>
          <a:stretch>
            <a:fillRect/>
          </a:stretch>
        </p:blipFill>
        <p:spPr>
          <a:xfrm>
            <a:off x="-406064" y="846720"/>
            <a:ext cx="6540221" cy="601128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4345"/>
            <a:ext cx="7772400" cy="5430345"/>
          </a:xfrm>
        </p:spPr>
        <p:txBody>
          <a:bodyPr>
            <a:normAutofit/>
          </a:bodyPr>
          <a:lstStyle/>
          <a:p>
            <a:r>
              <a:rPr lang="en-US" sz="4000" dirty="0" smtClean="0"/>
              <a:t>Awareness of death is the beginning of the spiritual path. The death of taking ourselves to be self as content opens the door to self as context. “Kill yourself every day” means letting concepts die. The Sufis say “Die before you die.”</a:t>
            </a:r>
            <a:endParaRPr lang="en-US" sz="4000" dirty="0"/>
          </a:p>
        </p:txBody>
      </p:sp>
      <p:sp>
        <p:nvSpPr>
          <p:cNvPr id="5" name="Subtitle 4"/>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37931"/>
            <a:ext cx="7772400" cy="5579241"/>
          </a:xfrm>
        </p:spPr>
        <p:txBody>
          <a:bodyPr>
            <a:normAutofit/>
          </a:bodyPr>
          <a:lstStyle/>
          <a:p>
            <a:r>
              <a:rPr lang="en-US" sz="4000" dirty="0" smtClean="0"/>
              <a:t>Only as we’re willing to face annihilation over and over and </a:t>
            </a:r>
            <a:br>
              <a:rPr lang="en-US" sz="4000" dirty="0" smtClean="0"/>
            </a:br>
            <a:r>
              <a:rPr lang="en-US" sz="4000" dirty="0" smtClean="0"/>
              <a:t>over again, can that which is </a:t>
            </a:r>
            <a:r>
              <a:rPr lang="en-US" sz="4000" dirty="0" err="1" smtClean="0"/>
              <a:t>indestructable</a:t>
            </a:r>
            <a:r>
              <a:rPr lang="en-US" sz="4000" dirty="0" smtClean="0"/>
              <a:t> within us be revealed, as what we’ve </a:t>
            </a:r>
            <a:br>
              <a:rPr lang="en-US" sz="4000" dirty="0" smtClean="0"/>
            </a:br>
            <a:r>
              <a:rPr lang="en-US" sz="4000" dirty="0" smtClean="0"/>
              <a:t>always been.</a:t>
            </a:r>
            <a:endParaRPr lang="en-US" sz="4000" dirty="0"/>
          </a:p>
        </p:txBody>
      </p:sp>
      <p:sp>
        <p:nvSpPr>
          <p:cNvPr id="5" name="Subtitle 4"/>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735724"/>
            <a:ext cx="7772400" cy="5246413"/>
          </a:xfrm>
        </p:spPr>
        <p:txBody>
          <a:bodyPr>
            <a:normAutofit/>
          </a:bodyPr>
          <a:lstStyle/>
          <a:p>
            <a:r>
              <a:rPr lang="en-US" sz="4000" dirty="0" smtClean="0"/>
              <a:t>Many practices intended to bring about awakening simulate the death experience: lengthy silent retreats, long meditations , overnight sitting, fasting, etc.</a:t>
            </a:r>
            <a:endParaRPr lang="en-US" sz="4000" dirty="0"/>
          </a:p>
        </p:txBody>
      </p:sp>
      <p:sp>
        <p:nvSpPr>
          <p:cNvPr id="6" name="Subtitle 5"/>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9086"/>
          </a:xfrm>
        </p:spPr>
        <p:txBody>
          <a:bodyPr/>
          <a:lstStyle/>
          <a:p>
            <a:r>
              <a:rPr lang="en-US" dirty="0" smtClean="0"/>
              <a:t>Using Death to clarify values</a:t>
            </a:r>
            <a:endParaRPr lang="en-US" dirty="0"/>
          </a:p>
        </p:txBody>
      </p:sp>
      <p:sp>
        <p:nvSpPr>
          <p:cNvPr id="3" name="Content Placeholder 2"/>
          <p:cNvSpPr>
            <a:spLocks noGrp="1"/>
          </p:cNvSpPr>
          <p:nvPr>
            <p:ph sz="half" idx="1"/>
          </p:nvPr>
        </p:nvSpPr>
        <p:spPr>
          <a:xfrm>
            <a:off x="457200" y="928414"/>
            <a:ext cx="4038600" cy="5360276"/>
          </a:xfrm>
        </p:spPr>
        <p:txBody>
          <a:bodyPr>
            <a:normAutofit fontScale="47500" lnSpcReduction="20000"/>
          </a:bodyPr>
          <a:lstStyle/>
          <a:p>
            <a:endParaRPr lang="en-US" dirty="0" smtClean="0"/>
          </a:p>
          <a:p>
            <a:pPr>
              <a:buNone/>
            </a:pPr>
            <a:r>
              <a:rPr lang="en-US" sz="4324" dirty="0" smtClean="0"/>
              <a:t>	</a:t>
            </a:r>
          </a:p>
          <a:p>
            <a:pPr>
              <a:buNone/>
            </a:pPr>
            <a:r>
              <a:rPr lang="en-US" sz="4324" dirty="0"/>
              <a:t>	</a:t>
            </a:r>
            <a:r>
              <a:rPr lang="en-US" sz="7273" dirty="0" smtClean="0"/>
              <a:t>If you had 15 minutes to live, what would you do?</a:t>
            </a:r>
          </a:p>
          <a:p>
            <a:pPr>
              <a:buNone/>
            </a:pPr>
            <a:r>
              <a:rPr lang="en-US" sz="6400" dirty="0"/>
              <a:t>	</a:t>
            </a:r>
            <a:r>
              <a:rPr lang="en-US" sz="7273" dirty="0" smtClean="0"/>
              <a:t>If today was your last day on the planet, how would you spend your time?</a:t>
            </a:r>
          </a:p>
        </p:txBody>
      </p:sp>
      <p:sp>
        <p:nvSpPr>
          <p:cNvPr id="4" name="Content Placeholder 3"/>
          <p:cNvSpPr>
            <a:spLocks noGrp="1"/>
          </p:cNvSpPr>
          <p:nvPr>
            <p:ph sz="half" idx="2"/>
          </p:nvPr>
        </p:nvSpPr>
        <p:spPr>
          <a:xfrm>
            <a:off x="4495800" y="613104"/>
            <a:ext cx="4038600" cy="5513060"/>
          </a:xfrm>
        </p:spPr>
        <p:txBody>
          <a:bodyPr>
            <a:normAutofit fontScale="47500" lnSpcReduction="20000"/>
          </a:bodyPr>
          <a:lstStyle/>
          <a:p>
            <a:pPr>
              <a:buNone/>
            </a:pPr>
            <a:r>
              <a:rPr lang="en-US" sz="4000" dirty="0" smtClean="0"/>
              <a:t>	</a:t>
            </a:r>
          </a:p>
          <a:p>
            <a:pPr>
              <a:buNone/>
            </a:pPr>
            <a:endParaRPr lang="en-US" sz="7273" dirty="0" smtClean="0"/>
          </a:p>
          <a:p>
            <a:pPr>
              <a:buNone/>
            </a:pPr>
            <a:r>
              <a:rPr lang="en-US" sz="7273" dirty="0" smtClean="0"/>
              <a:t>If you had a week to live, what would you be doing?</a:t>
            </a:r>
          </a:p>
          <a:p>
            <a:pPr>
              <a:buNone/>
            </a:pPr>
            <a:endParaRPr lang="en-US" sz="7273" dirty="0" smtClean="0"/>
          </a:p>
          <a:p>
            <a:pPr>
              <a:buNone/>
            </a:pPr>
            <a:r>
              <a:rPr lang="en-US" sz="7273" dirty="0" smtClean="0"/>
              <a:t>If you had a year to live, what would you do with your time?</a:t>
            </a:r>
            <a:endParaRPr lang="en-US" sz="7273"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Self as Context</a:t>
            </a:r>
            <a:endParaRPr lang="en-US" dirty="0"/>
          </a:p>
        </p:txBody>
      </p:sp>
      <p:sp>
        <p:nvSpPr>
          <p:cNvPr id="3" name="Content Placeholder 2"/>
          <p:cNvSpPr>
            <a:spLocks noGrp="1"/>
          </p:cNvSpPr>
          <p:nvPr>
            <p:ph sz="half" idx="1"/>
          </p:nvPr>
        </p:nvSpPr>
        <p:spPr/>
        <p:txBody>
          <a:bodyPr>
            <a:normAutofit/>
          </a:bodyPr>
          <a:lstStyle/>
          <a:p>
            <a:r>
              <a:rPr lang="en-US" dirty="0" smtClean="0"/>
              <a:t>Oneness, unity</a:t>
            </a:r>
          </a:p>
          <a:p>
            <a:r>
              <a:rPr lang="en-US" dirty="0" smtClean="0"/>
              <a:t>It all happens by itself – nobody here/emptiness</a:t>
            </a:r>
          </a:p>
          <a:p>
            <a:r>
              <a:rPr lang="en-US" dirty="0" smtClean="0"/>
              <a:t>Timelessness –  we   have always been here</a:t>
            </a:r>
          </a:p>
          <a:p>
            <a:r>
              <a:rPr lang="en-US" dirty="0" smtClean="0"/>
              <a:t>Loving kindness –compassion</a:t>
            </a:r>
          </a:p>
          <a:p>
            <a:r>
              <a:rPr lang="en-US" dirty="0" smtClean="0"/>
              <a:t>Recognition – familiarity</a:t>
            </a:r>
          </a:p>
          <a:p>
            <a:endParaRPr lang="en-US" dirty="0" smtClean="0"/>
          </a:p>
        </p:txBody>
      </p:sp>
      <p:sp>
        <p:nvSpPr>
          <p:cNvPr id="4" name="Content Placeholder 3"/>
          <p:cNvSpPr>
            <a:spLocks noGrp="1"/>
          </p:cNvSpPr>
          <p:nvPr>
            <p:ph sz="half" idx="2"/>
          </p:nvPr>
        </p:nvSpPr>
        <p:spPr/>
        <p:txBody>
          <a:bodyPr>
            <a:normAutofit/>
          </a:bodyPr>
          <a:lstStyle/>
          <a:p>
            <a:r>
              <a:rPr lang="en-US" dirty="0" smtClean="0"/>
              <a:t>Silence</a:t>
            </a:r>
          </a:p>
          <a:p>
            <a:r>
              <a:rPr lang="en-US" dirty="0" smtClean="0"/>
              <a:t>Stillness</a:t>
            </a:r>
          </a:p>
          <a:p>
            <a:r>
              <a:rPr lang="en-US" dirty="0" smtClean="0"/>
              <a:t>Vastness</a:t>
            </a:r>
          </a:p>
          <a:p>
            <a:r>
              <a:rPr lang="en-US" dirty="0" smtClean="0"/>
              <a:t>Peace that passes </a:t>
            </a:r>
            <a:r>
              <a:rPr lang="en-US" dirty="0" err="1" smtClean="0"/>
              <a:t>understandig</a:t>
            </a:r>
            <a:endParaRPr lang="en-US" dirty="0" smtClean="0"/>
          </a:p>
          <a:p>
            <a:r>
              <a:rPr lang="en-US" dirty="0" smtClean="0"/>
              <a:t>All is well</a:t>
            </a:r>
          </a:p>
          <a:p>
            <a:r>
              <a:rPr lang="en-US" dirty="0" smtClean="0"/>
              <a:t>Hyper-real certainty of direct experience</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244160"/>
            <a:ext cx="4038600" cy="4882003"/>
          </a:xfrm>
        </p:spPr>
        <p:txBody>
          <a:bodyPr>
            <a:normAutofit/>
          </a:bodyPr>
          <a:lstStyle/>
          <a:p>
            <a:pPr algn="ctr">
              <a:buNone/>
            </a:pPr>
            <a:r>
              <a:rPr lang="en-US" sz="4000" dirty="0" smtClean="0"/>
              <a:t>	Only the </a:t>
            </a:r>
            <a:r>
              <a:rPr lang="en-US" sz="4000" u="sng" dirty="0" smtClean="0"/>
              <a:t>entire</a:t>
            </a:r>
            <a:r>
              <a:rPr lang="en-US" sz="4000" dirty="0" smtClean="0"/>
              <a:t> context has a Self. </a:t>
            </a:r>
          </a:p>
          <a:p>
            <a:pPr algn="ctr"/>
            <a:endParaRPr lang="en-US" sz="4000" dirty="0" smtClean="0"/>
          </a:p>
          <a:p>
            <a:pPr algn="ctr">
              <a:buNone/>
            </a:pPr>
            <a:r>
              <a:rPr lang="en-US" sz="4000" dirty="0" smtClean="0"/>
              <a:t>	There is no self but the Self.</a:t>
            </a:r>
            <a:endParaRPr lang="en-US" sz="4000" dirty="0"/>
          </a:p>
        </p:txBody>
      </p:sp>
      <p:pic>
        <p:nvPicPr>
          <p:cNvPr id="5" name="Content Placeholder 4" descr="Islamic-Calligraphy-1695969.jpg"/>
          <p:cNvPicPr>
            <a:picLocks noGrp="1" noChangeAspect="1"/>
          </p:cNvPicPr>
          <p:nvPr>
            <p:ph sz="half" idx="2"/>
          </p:nvPr>
        </p:nvPicPr>
        <p:blipFill>
          <a:blip r:embed="rId2"/>
          <a:srcRect t="-11351" b="-11351"/>
          <a:stretch>
            <a:fillRect/>
          </a:stretch>
        </p:blipFill>
        <p:spPr>
          <a:xfrm>
            <a:off x="4613578" y="1088639"/>
            <a:ext cx="4073222" cy="4605121"/>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Self as Context</a:t>
            </a:r>
            <a:endParaRPr lang="en-US" dirty="0"/>
          </a:p>
        </p:txBody>
      </p:sp>
      <p:sp>
        <p:nvSpPr>
          <p:cNvPr id="3" name="Content Placeholder 2"/>
          <p:cNvSpPr>
            <a:spLocks noGrp="1"/>
          </p:cNvSpPr>
          <p:nvPr>
            <p:ph sz="half" idx="1"/>
          </p:nvPr>
        </p:nvSpPr>
        <p:spPr/>
        <p:txBody>
          <a:bodyPr>
            <a:normAutofit/>
          </a:bodyPr>
          <a:lstStyle/>
          <a:p>
            <a:r>
              <a:rPr lang="en-US" dirty="0" smtClean="0"/>
              <a:t>Oneness, unity</a:t>
            </a:r>
          </a:p>
          <a:p>
            <a:r>
              <a:rPr lang="en-US" dirty="0" smtClean="0"/>
              <a:t>It all happens by itself – nobody here/emptiness</a:t>
            </a:r>
          </a:p>
          <a:p>
            <a:r>
              <a:rPr lang="en-US" dirty="0" smtClean="0"/>
              <a:t>Timelessness –  we   have always been here</a:t>
            </a:r>
          </a:p>
          <a:p>
            <a:r>
              <a:rPr lang="en-US" dirty="0" smtClean="0"/>
              <a:t>Loving kindness –compassion</a:t>
            </a:r>
          </a:p>
          <a:p>
            <a:r>
              <a:rPr lang="en-US" dirty="0" smtClean="0"/>
              <a:t>Recognition – familiarity</a:t>
            </a:r>
          </a:p>
          <a:p>
            <a:endParaRPr lang="en-US" dirty="0" smtClean="0"/>
          </a:p>
        </p:txBody>
      </p:sp>
      <p:sp>
        <p:nvSpPr>
          <p:cNvPr id="4" name="Content Placeholder 3"/>
          <p:cNvSpPr>
            <a:spLocks noGrp="1"/>
          </p:cNvSpPr>
          <p:nvPr>
            <p:ph sz="half" idx="2"/>
          </p:nvPr>
        </p:nvSpPr>
        <p:spPr/>
        <p:txBody>
          <a:bodyPr>
            <a:normAutofit/>
          </a:bodyPr>
          <a:lstStyle/>
          <a:p>
            <a:r>
              <a:rPr lang="en-US" dirty="0" smtClean="0"/>
              <a:t>Silence</a:t>
            </a:r>
          </a:p>
          <a:p>
            <a:r>
              <a:rPr lang="en-US" dirty="0" smtClean="0"/>
              <a:t>Stillness</a:t>
            </a:r>
          </a:p>
          <a:p>
            <a:r>
              <a:rPr lang="en-US" dirty="0" smtClean="0"/>
              <a:t>Vastness</a:t>
            </a:r>
          </a:p>
          <a:p>
            <a:r>
              <a:rPr lang="en-US" dirty="0" smtClean="0"/>
              <a:t>Peace that passes </a:t>
            </a:r>
            <a:r>
              <a:rPr lang="en-US" dirty="0" err="1" smtClean="0"/>
              <a:t>understandig</a:t>
            </a:r>
            <a:endParaRPr lang="en-US" dirty="0" smtClean="0"/>
          </a:p>
          <a:p>
            <a:r>
              <a:rPr lang="en-US" dirty="0" smtClean="0"/>
              <a:t>All is well</a:t>
            </a:r>
          </a:p>
          <a:p>
            <a:r>
              <a:rPr lang="en-US" dirty="0" smtClean="0"/>
              <a:t>Hyper-real certainty of direct experience</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8930" y="0"/>
            <a:ext cx="7628819" cy="6858000"/>
          </a:xfrm>
        </p:spPr>
        <p:txBody>
          <a:bodyPr>
            <a:normAutofit/>
          </a:bodyPr>
          <a:lstStyle/>
          <a:p>
            <a:pPr algn="l"/>
            <a:r>
              <a:rPr lang="en-US" sz="4000" dirty="0"/>
              <a:t>“Self-as-context is not a sense of self that is alone and cut-off…. It is inherently social, expansive, and interconnected because framing is mutually and </a:t>
            </a:r>
            <a:r>
              <a:rPr lang="en-US" sz="4000" dirty="0" err="1"/>
              <a:t>combinatorially</a:t>
            </a:r>
            <a:r>
              <a:rPr lang="en-US" sz="4000" dirty="0"/>
              <a:t> entailed. I begin to experience myself as a conscious human being at the precise point at which I begin to experience </a:t>
            </a:r>
            <a:r>
              <a:rPr lang="en-US" sz="4000" i="1" dirty="0"/>
              <a:t>you </a:t>
            </a:r>
            <a:r>
              <a:rPr lang="en-US" sz="4000" dirty="0"/>
              <a:t>as a conscious human being</a:t>
            </a:r>
            <a:r>
              <a:rPr lang="en-US" sz="4000" dirty="0" smtClean="0"/>
              <a:t>.”       ACT 2, </a:t>
            </a:r>
            <a:r>
              <a:rPr lang="en-US" sz="4000" dirty="0" err="1" smtClean="0"/>
              <a:t>p</a:t>
            </a:r>
            <a:r>
              <a:rPr lang="en-US" sz="4000" dirty="0" smtClean="0"/>
              <a:t>. 90</a:t>
            </a:r>
            <a:endParaRPr lang="en-US" sz="40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lochkelly1-150x150.jpg"/>
          <p:cNvPicPr>
            <a:picLocks noGrp="1" noChangeAspect="1"/>
          </p:cNvPicPr>
          <p:nvPr>
            <p:ph sz="half" idx="1"/>
          </p:nvPr>
        </p:nvPicPr>
        <p:blipFill>
          <a:blip r:embed="rId2"/>
          <a:srcRect t="-6034" b="-6034"/>
          <a:stretch>
            <a:fillRect/>
          </a:stretch>
        </p:blipFill>
        <p:spPr>
          <a:xfrm>
            <a:off x="5494121" y="3506401"/>
            <a:ext cx="3050502" cy="3231763"/>
          </a:xfrm>
        </p:spPr>
      </p:pic>
      <p:pic>
        <p:nvPicPr>
          <p:cNvPr id="5" name="Content Placeholder 4" descr="adyashanti_11-150x150.jpg"/>
          <p:cNvPicPr>
            <a:picLocks noGrp="1" noChangeAspect="1"/>
          </p:cNvPicPr>
          <p:nvPr>
            <p:ph sz="half" idx="2"/>
          </p:nvPr>
        </p:nvPicPr>
        <p:blipFill>
          <a:blip r:embed="rId3"/>
          <a:srcRect t="-6034" b="-6034"/>
          <a:stretch>
            <a:fillRect/>
          </a:stretch>
        </p:blipFill>
        <p:spPr>
          <a:xfrm>
            <a:off x="4328469" y="274638"/>
            <a:ext cx="2842448" cy="3231763"/>
          </a:xfrm>
        </p:spPr>
      </p:pic>
      <p:pic>
        <p:nvPicPr>
          <p:cNvPr id="7" name="Picture 6" descr="Dorothy2-150x150.jpg"/>
          <p:cNvPicPr>
            <a:picLocks noChangeAspect="1"/>
          </p:cNvPicPr>
          <p:nvPr/>
        </p:nvPicPr>
        <p:blipFill>
          <a:blip r:embed="rId4"/>
          <a:stretch>
            <a:fillRect/>
          </a:stretch>
        </p:blipFill>
        <p:spPr>
          <a:xfrm>
            <a:off x="1684734" y="3506401"/>
            <a:ext cx="3149155" cy="3034079"/>
          </a:xfrm>
          <a:prstGeom prst="rect">
            <a:avLst/>
          </a:prstGeom>
        </p:spPr>
      </p:pic>
      <p:pic>
        <p:nvPicPr>
          <p:cNvPr id="8" name="Picture 7" descr="Gangaji_12-150x150.jpg"/>
          <p:cNvPicPr>
            <a:picLocks noChangeAspect="1"/>
          </p:cNvPicPr>
          <p:nvPr/>
        </p:nvPicPr>
        <p:blipFill>
          <a:blip r:embed="rId5"/>
          <a:stretch>
            <a:fillRect/>
          </a:stretch>
        </p:blipFill>
        <p:spPr>
          <a:xfrm>
            <a:off x="604776" y="516558"/>
            <a:ext cx="2799250" cy="2800799"/>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244" y="864000"/>
            <a:ext cx="7585623" cy="4401205"/>
          </a:xfrm>
          <a:prstGeom prst="rect">
            <a:avLst/>
          </a:prstGeom>
        </p:spPr>
        <p:txBody>
          <a:bodyPr wrap="square">
            <a:spAutoFit/>
          </a:bodyPr>
          <a:lstStyle/>
          <a:p>
            <a:r>
              <a:rPr lang="en-US" sz="4000" dirty="0" smtClean="0"/>
              <a:t>“Consciousness </a:t>
            </a:r>
            <a:r>
              <a:rPr lang="en-US" sz="4000" dirty="0"/>
              <a:t>is </a:t>
            </a:r>
            <a:r>
              <a:rPr lang="en-US" sz="4000" dirty="0" smtClean="0"/>
              <a:t>shared…. Consciousness </a:t>
            </a:r>
            <a:r>
              <a:rPr lang="en-US" sz="4000" dirty="0"/>
              <a:t>expands across times, places, and persons. In the deepest sense, consciousness itself contains the psychological quality that </a:t>
            </a:r>
            <a:r>
              <a:rPr lang="en-US" sz="4000" b="1" i="1" dirty="0"/>
              <a:t>we</a:t>
            </a:r>
            <a:r>
              <a:rPr lang="en-US" sz="4000" dirty="0"/>
              <a:t> are conscious – timelessly and everywhere</a:t>
            </a:r>
            <a:r>
              <a:rPr lang="en-US" sz="4000" dirty="0" smtClean="0"/>
              <a:t>.”     ACT 2, </a:t>
            </a:r>
            <a:r>
              <a:rPr lang="en-US" sz="4000" dirty="0" err="1" smtClean="0"/>
              <a:t>p</a:t>
            </a:r>
            <a:r>
              <a:rPr lang="en-US" sz="4000" dirty="0" smtClean="0"/>
              <a:t>. 90 </a:t>
            </a:r>
            <a:endParaRPr lang="en-US" sz="40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94561"/>
          </a:xfrm>
        </p:spPr>
        <p:txBody>
          <a:bodyPr>
            <a:normAutofit/>
          </a:bodyPr>
          <a:lstStyle/>
          <a:p>
            <a:pPr algn="l"/>
            <a:r>
              <a:rPr lang="en-US" sz="4000" dirty="0" smtClean="0"/>
              <a:t>   The “I” that is “We”, </a:t>
            </a:r>
            <a:br>
              <a:rPr lang="en-US" sz="4000" dirty="0" smtClean="0"/>
            </a:br>
            <a:r>
              <a:rPr lang="en-US" sz="4000" dirty="0" smtClean="0"/>
              <a:t>                                 the “We” that is “I”.  </a:t>
            </a:r>
            <a:endParaRPr lang="en-US" sz="4000" dirty="0"/>
          </a:p>
        </p:txBody>
      </p:sp>
      <p:sp>
        <p:nvSpPr>
          <p:cNvPr id="3" name="Content Placeholder 2"/>
          <p:cNvSpPr>
            <a:spLocks noGrp="1"/>
          </p:cNvSpPr>
          <p:nvPr>
            <p:ph sz="half" idx="1"/>
          </p:nvPr>
        </p:nvSpPr>
        <p:spPr>
          <a:xfrm>
            <a:off x="457200" y="3983040"/>
            <a:ext cx="4038600" cy="2143123"/>
          </a:xfrm>
        </p:spPr>
        <p:txBody>
          <a:bodyPr>
            <a:normAutofit fontScale="25000" lnSpcReduction="20000"/>
          </a:bodyPr>
          <a:lstStyle/>
          <a:p>
            <a:pPr>
              <a:buNone/>
            </a:pPr>
            <a:r>
              <a:rPr lang="en-US" dirty="0" smtClean="0"/>
              <a:t>	</a:t>
            </a:r>
          </a:p>
          <a:p>
            <a:pPr>
              <a:buNone/>
            </a:pPr>
            <a:endParaRPr lang="en-US" sz="4000" dirty="0" smtClean="0"/>
          </a:p>
          <a:p>
            <a:pPr>
              <a:buNone/>
            </a:pPr>
            <a:r>
              <a:rPr lang="en-US" sz="16000" dirty="0" smtClean="0"/>
              <a:t>  The “I” that </a:t>
            </a:r>
            <a:r>
              <a:rPr lang="en-US" sz="16000" dirty="0" err="1" smtClean="0"/>
              <a:t>is“We</a:t>
            </a:r>
            <a:r>
              <a:rPr lang="en-US" sz="16000" dirty="0" smtClean="0"/>
              <a:t>” –  we are connected to everyone.</a:t>
            </a:r>
          </a:p>
          <a:p>
            <a:pPr>
              <a:buNone/>
            </a:pPr>
            <a:r>
              <a:rPr lang="en-US" sz="12308" dirty="0" smtClean="0"/>
              <a:t>	</a:t>
            </a:r>
            <a:endParaRPr lang="en-US" sz="12308" dirty="0"/>
          </a:p>
        </p:txBody>
      </p:sp>
      <p:sp>
        <p:nvSpPr>
          <p:cNvPr id="4" name="Content Placeholder 3"/>
          <p:cNvSpPr>
            <a:spLocks noGrp="1"/>
          </p:cNvSpPr>
          <p:nvPr>
            <p:ph sz="half" idx="2"/>
          </p:nvPr>
        </p:nvSpPr>
        <p:spPr>
          <a:xfrm>
            <a:off x="4959164" y="3983040"/>
            <a:ext cx="3727635" cy="2013121"/>
          </a:xfrm>
        </p:spPr>
        <p:txBody>
          <a:bodyPr>
            <a:normAutofit fontScale="25000" lnSpcReduction="20000"/>
          </a:bodyPr>
          <a:lstStyle/>
          <a:p>
            <a:pPr>
              <a:buNone/>
            </a:pPr>
            <a:r>
              <a:rPr lang="en-US" sz="4000" dirty="0" smtClean="0"/>
              <a:t>	</a:t>
            </a:r>
          </a:p>
          <a:p>
            <a:pPr>
              <a:buNone/>
            </a:pPr>
            <a:endParaRPr lang="en-US" sz="4000" dirty="0" smtClean="0"/>
          </a:p>
          <a:p>
            <a:pPr>
              <a:buNone/>
            </a:pPr>
            <a:r>
              <a:rPr lang="en-US" sz="16000" dirty="0" smtClean="0"/>
              <a:t>  The “We” that is “I” –there is only one awareness.</a:t>
            </a:r>
            <a:endParaRPr lang="en-US" sz="16000" dirty="0"/>
          </a:p>
        </p:txBody>
      </p:sp>
      <p:pic>
        <p:nvPicPr>
          <p:cNvPr id="5" name="Picture 4" descr="Couple-looking-into-each-others-eyes.jpg"/>
          <p:cNvPicPr>
            <a:picLocks noChangeAspect="1"/>
          </p:cNvPicPr>
          <p:nvPr/>
        </p:nvPicPr>
        <p:blipFill>
          <a:blip r:embed="rId2"/>
          <a:stretch>
            <a:fillRect/>
          </a:stretch>
        </p:blipFill>
        <p:spPr>
          <a:xfrm>
            <a:off x="2833808" y="1866241"/>
            <a:ext cx="3516342" cy="2220479"/>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290" y="274638"/>
            <a:ext cx="7697937" cy="6583362"/>
          </a:xfrm>
        </p:spPr>
        <p:txBody>
          <a:bodyPr>
            <a:normAutofit/>
          </a:bodyPr>
          <a:lstStyle/>
          <a:p>
            <a:pPr algn="l"/>
            <a:r>
              <a:rPr lang="en-US" dirty="0"/>
              <a:t>“</a:t>
            </a:r>
            <a:r>
              <a:rPr lang="en-US" sz="4000" dirty="0"/>
              <a:t>Because perspective taking is social, it is not possible to take a loving, open, accepting, and active perspective on yourself without doing likewise for others…. Thus compassion and self-acceptance are related inside the model</a:t>
            </a:r>
            <a:r>
              <a:rPr lang="en-US" sz="4000" dirty="0" smtClean="0"/>
              <a:t>.”</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Empathy</a:t>
            </a:r>
            <a:endParaRPr lang="en-US" dirty="0"/>
          </a:p>
        </p:txBody>
      </p:sp>
      <p:sp>
        <p:nvSpPr>
          <p:cNvPr id="3" name="Content Placeholder 2"/>
          <p:cNvSpPr>
            <a:spLocks noGrp="1"/>
          </p:cNvSpPr>
          <p:nvPr>
            <p:ph sz="half" idx="1"/>
          </p:nvPr>
        </p:nvSpPr>
        <p:spPr>
          <a:xfrm>
            <a:off x="457200" y="2093310"/>
            <a:ext cx="4038600" cy="4032853"/>
          </a:xfrm>
        </p:spPr>
        <p:txBody>
          <a:bodyPr>
            <a:noAutofit/>
          </a:bodyPr>
          <a:lstStyle/>
          <a:p>
            <a:pPr>
              <a:buNone/>
            </a:pPr>
            <a:r>
              <a:rPr lang="en-US" sz="4000" dirty="0" smtClean="0"/>
              <a:t>	“</a:t>
            </a:r>
            <a:r>
              <a:rPr lang="en-US" sz="4000" dirty="0"/>
              <a:t>If we were children in Darfur, and they were us,</a:t>
            </a:r>
            <a:r>
              <a:rPr lang="en-US" sz="4000" dirty="0" smtClean="0"/>
              <a:t> </a:t>
            </a:r>
            <a:endParaRPr lang="en-US" sz="4000" dirty="0"/>
          </a:p>
        </p:txBody>
      </p:sp>
      <p:sp>
        <p:nvSpPr>
          <p:cNvPr id="4" name="Content Placeholder 3"/>
          <p:cNvSpPr>
            <a:spLocks noGrp="1"/>
          </p:cNvSpPr>
          <p:nvPr>
            <p:ph sz="half" idx="2"/>
          </p:nvPr>
        </p:nvSpPr>
        <p:spPr>
          <a:xfrm>
            <a:off x="4648200" y="2093310"/>
            <a:ext cx="4038600" cy="4032853"/>
          </a:xfrm>
        </p:spPr>
        <p:txBody>
          <a:bodyPr/>
          <a:lstStyle/>
          <a:p>
            <a:pPr>
              <a:buNone/>
            </a:pPr>
            <a:r>
              <a:rPr lang="en-US" sz="4000" dirty="0" smtClean="0"/>
              <a:t>	and they were starving to death, what would we feel?” </a:t>
            </a:r>
            <a:endParaRPr lang="en-US" sz="40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Self as Context</a:t>
            </a:r>
            <a:endParaRPr lang="en-US" dirty="0"/>
          </a:p>
        </p:txBody>
      </p:sp>
      <p:sp>
        <p:nvSpPr>
          <p:cNvPr id="3" name="Content Placeholder 2"/>
          <p:cNvSpPr>
            <a:spLocks noGrp="1"/>
          </p:cNvSpPr>
          <p:nvPr>
            <p:ph sz="half" idx="1"/>
          </p:nvPr>
        </p:nvSpPr>
        <p:spPr/>
        <p:txBody>
          <a:bodyPr>
            <a:normAutofit/>
          </a:bodyPr>
          <a:lstStyle/>
          <a:p>
            <a:r>
              <a:rPr lang="en-US" dirty="0" smtClean="0"/>
              <a:t>Oneness, unity</a:t>
            </a:r>
          </a:p>
          <a:p>
            <a:r>
              <a:rPr lang="en-US" dirty="0" smtClean="0"/>
              <a:t>It all happens by itself – nobody here/emptiness</a:t>
            </a:r>
          </a:p>
          <a:p>
            <a:r>
              <a:rPr lang="en-US" dirty="0" smtClean="0"/>
              <a:t>Timelessness –  we   have always been here</a:t>
            </a:r>
          </a:p>
          <a:p>
            <a:r>
              <a:rPr lang="en-US" dirty="0" smtClean="0"/>
              <a:t>Loving kindness –compassion</a:t>
            </a:r>
          </a:p>
          <a:p>
            <a:r>
              <a:rPr lang="en-US" dirty="0" smtClean="0"/>
              <a:t>Recognition – familiarity</a:t>
            </a:r>
          </a:p>
          <a:p>
            <a:endParaRPr lang="en-US" dirty="0" smtClean="0"/>
          </a:p>
        </p:txBody>
      </p:sp>
      <p:sp>
        <p:nvSpPr>
          <p:cNvPr id="4" name="Content Placeholder 3"/>
          <p:cNvSpPr>
            <a:spLocks noGrp="1"/>
          </p:cNvSpPr>
          <p:nvPr>
            <p:ph sz="half" idx="2"/>
          </p:nvPr>
        </p:nvSpPr>
        <p:spPr/>
        <p:txBody>
          <a:bodyPr>
            <a:normAutofit/>
          </a:bodyPr>
          <a:lstStyle/>
          <a:p>
            <a:r>
              <a:rPr lang="en-US" dirty="0" smtClean="0"/>
              <a:t>Silence</a:t>
            </a:r>
          </a:p>
          <a:p>
            <a:r>
              <a:rPr lang="en-US" dirty="0" smtClean="0"/>
              <a:t>Stillness</a:t>
            </a:r>
          </a:p>
          <a:p>
            <a:r>
              <a:rPr lang="en-US" dirty="0" smtClean="0"/>
              <a:t>Vastness</a:t>
            </a:r>
          </a:p>
          <a:p>
            <a:r>
              <a:rPr lang="en-US" dirty="0" smtClean="0"/>
              <a:t>Peace that passes </a:t>
            </a:r>
            <a:r>
              <a:rPr lang="en-US" dirty="0" err="1" smtClean="0"/>
              <a:t>understandig</a:t>
            </a:r>
            <a:endParaRPr lang="en-US" dirty="0" smtClean="0"/>
          </a:p>
          <a:p>
            <a:r>
              <a:rPr lang="en-US" dirty="0" smtClean="0"/>
              <a:t>All is well</a:t>
            </a:r>
          </a:p>
          <a:p>
            <a:r>
              <a:rPr lang="en-US" dirty="0" smtClean="0"/>
              <a:t>Hyper-real certainty of direct experience</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02897" y="0"/>
            <a:ext cx="7772400" cy="2995449"/>
          </a:xfrm>
        </p:spPr>
        <p:txBody>
          <a:bodyPr>
            <a:normAutofit fontScale="90000"/>
          </a:bodyPr>
          <a:lstStyle/>
          <a:p>
            <a:pPr algn="l"/>
            <a:r>
              <a:rPr lang="en-US" sz="4000" dirty="0" smtClean="0"/>
              <a:t>“You know about this sense of self indirectly, for example, by a sense of calm transcendence, or peacefulness.”                       								</a:t>
            </a:r>
            <a:r>
              <a:rPr lang="en-US" sz="3111" dirty="0" smtClean="0"/>
              <a:t>Hayes, (2005) p.95</a:t>
            </a:r>
            <a:r>
              <a:rPr lang="en-US" sz="3200" dirty="0" smtClean="0"/>
              <a:t/>
            </a:r>
            <a:br>
              <a:rPr lang="en-US" sz="3200" dirty="0" smtClean="0"/>
            </a:br>
            <a:endParaRPr lang="en-US" dirty="0"/>
          </a:p>
        </p:txBody>
      </p:sp>
      <p:sp>
        <p:nvSpPr>
          <p:cNvPr id="6" name="Subtitle 5"/>
          <p:cNvSpPr>
            <a:spLocks noGrp="1"/>
          </p:cNvSpPr>
          <p:nvPr>
            <p:ph type="subTitle" idx="1"/>
          </p:nvPr>
        </p:nvSpPr>
        <p:spPr/>
        <p:txBody>
          <a:bodyPr/>
          <a:lstStyle/>
          <a:p>
            <a:endParaRPr lang="en-US"/>
          </a:p>
        </p:txBody>
      </p:sp>
      <p:pic>
        <p:nvPicPr>
          <p:cNvPr id="7" name="Picture 6"/>
          <p:cNvPicPr>
            <a:picLocks noChangeAspect="1"/>
          </p:cNvPicPr>
          <p:nvPr/>
        </p:nvPicPr>
        <p:blipFill>
          <a:blip r:embed="rId2"/>
          <a:stretch>
            <a:fillRect/>
          </a:stretch>
        </p:blipFill>
        <p:spPr>
          <a:xfrm>
            <a:off x="1024759" y="2321034"/>
            <a:ext cx="7278413" cy="494205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ACT Techniques for accessing </a:t>
            </a:r>
            <a:r>
              <a:rPr lang="en-US" sz="4000" dirty="0" err="1" smtClean="0"/>
              <a:t>SaXT</a:t>
            </a:r>
            <a:endParaRPr lang="en-US" sz="4000" dirty="0"/>
          </a:p>
        </p:txBody>
      </p:sp>
      <p:sp>
        <p:nvSpPr>
          <p:cNvPr id="3" name="Content Placeholder 2"/>
          <p:cNvSpPr>
            <a:spLocks noGrp="1"/>
          </p:cNvSpPr>
          <p:nvPr>
            <p:ph sz="half" idx="1"/>
          </p:nvPr>
        </p:nvSpPr>
        <p:spPr>
          <a:xfrm>
            <a:off x="609600" y="1798920"/>
            <a:ext cx="4038600" cy="4525963"/>
          </a:xfrm>
        </p:spPr>
        <p:txBody>
          <a:bodyPr>
            <a:normAutofit/>
          </a:bodyPr>
          <a:lstStyle/>
          <a:p>
            <a:r>
              <a:rPr lang="en-US" sz="3200" dirty="0" smtClean="0"/>
              <a:t>Observer Exercise</a:t>
            </a:r>
          </a:p>
          <a:p>
            <a:r>
              <a:rPr lang="en-US" sz="3200" dirty="0" smtClean="0"/>
              <a:t>Therapeutic relationship</a:t>
            </a:r>
          </a:p>
          <a:p>
            <a:r>
              <a:rPr lang="en-US" sz="3200" dirty="0" smtClean="0"/>
              <a:t>Metaphors for context</a:t>
            </a:r>
          </a:p>
          <a:p>
            <a:r>
              <a:rPr lang="en-US" sz="3200" dirty="0" smtClean="0"/>
              <a:t>Looking for what’s the same across time</a:t>
            </a:r>
          </a:p>
        </p:txBody>
      </p:sp>
      <p:sp>
        <p:nvSpPr>
          <p:cNvPr id="4" name="Content Placeholder 3"/>
          <p:cNvSpPr>
            <a:spLocks noGrp="1"/>
          </p:cNvSpPr>
          <p:nvPr>
            <p:ph sz="half" idx="2"/>
          </p:nvPr>
        </p:nvSpPr>
        <p:spPr>
          <a:xfrm>
            <a:off x="4648200" y="1798920"/>
            <a:ext cx="4038600" cy="4327243"/>
          </a:xfrm>
        </p:spPr>
        <p:txBody>
          <a:bodyPr>
            <a:normAutofit/>
          </a:bodyPr>
          <a:lstStyle/>
          <a:p>
            <a:r>
              <a:rPr lang="en-US" sz="3200" dirty="0" smtClean="0"/>
              <a:t>Notice who is noticing</a:t>
            </a:r>
          </a:p>
          <a:p>
            <a:r>
              <a:rPr lang="en-US" sz="3200" dirty="0" smtClean="0"/>
              <a:t>I am not that</a:t>
            </a:r>
          </a:p>
          <a:p>
            <a:r>
              <a:rPr lang="en-US" sz="3200" dirty="0" smtClean="0"/>
              <a:t>Letter from a wiser future</a:t>
            </a:r>
          </a:p>
          <a:p>
            <a:r>
              <a:rPr lang="en-US" sz="3200" dirty="0" smtClean="0"/>
              <a:t>Non-intentional eye-gazing</a:t>
            </a:r>
            <a:endParaRPr 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Sense of Spirituality</a:t>
            </a:r>
            <a:endParaRPr lang="en-US" dirty="0"/>
          </a:p>
        </p:txBody>
      </p:sp>
      <p:pic>
        <p:nvPicPr>
          <p:cNvPr id="9" name="Content Placeholder 8" descr="Age_of_Enlightenment_by_gilad.jpg"/>
          <p:cNvPicPr>
            <a:picLocks noGrp="1" noChangeAspect="1"/>
          </p:cNvPicPr>
          <p:nvPr>
            <p:ph sz="half" idx="1"/>
          </p:nvPr>
        </p:nvPicPr>
        <p:blipFill>
          <a:blip r:embed="rId2"/>
          <a:srcRect t="-6034" b="-6034"/>
          <a:stretch>
            <a:fillRect/>
          </a:stretch>
        </p:blipFill>
        <p:spPr/>
      </p:pic>
      <p:sp>
        <p:nvSpPr>
          <p:cNvPr id="8" name="Content Placeholder 7"/>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Added </a:t>
            </a:r>
            <a:r>
              <a:rPr lang="en-US" sz="4000" dirty="0" err="1" smtClean="0"/>
              <a:t>Nondual</a:t>
            </a:r>
            <a:r>
              <a:rPr lang="en-US" sz="4000" dirty="0" smtClean="0"/>
              <a:t> techniques for </a:t>
            </a:r>
            <a:r>
              <a:rPr lang="en-US" sz="4000" dirty="0" err="1" smtClean="0"/>
              <a:t>SaXT</a:t>
            </a:r>
            <a:endParaRPr lang="en-US" sz="4000" dirty="0"/>
          </a:p>
        </p:txBody>
      </p:sp>
      <p:sp>
        <p:nvSpPr>
          <p:cNvPr id="3" name="Content Placeholder 2"/>
          <p:cNvSpPr>
            <a:spLocks noGrp="1"/>
          </p:cNvSpPr>
          <p:nvPr>
            <p:ph sz="half" idx="1"/>
          </p:nvPr>
        </p:nvSpPr>
        <p:spPr/>
        <p:txBody>
          <a:bodyPr>
            <a:normAutofit lnSpcReduction="10000"/>
          </a:bodyPr>
          <a:lstStyle/>
          <a:p>
            <a:r>
              <a:rPr lang="en-US" dirty="0" smtClean="0"/>
              <a:t>Looking into what’s already in acceptance</a:t>
            </a:r>
          </a:p>
          <a:p>
            <a:r>
              <a:rPr lang="en-US" dirty="0" smtClean="0"/>
              <a:t>Noticing qualities like silence, stillness, peace</a:t>
            </a:r>
          </a:p>
          <a:p>
            <a:r>
              <a:rPr lang="en-US" dirty="0" smtClean="0"/>
              <a:t>Noticing what happens by itself, like driving, thinking</a:t>
            </a:r>
          </a:p>
          <a:p>
            <a:r>
              <a:rPr lang="en-US" dirty="0" smtClean="0"/>
              <a:t>Practicing silence</a:t>
            </a:r>
          </a:p>
          <a:p>
            <a:r>
              <a:rPr lang="en-US" dirty="0" smtClean="0"/>
              <a:t>Residing as awareness, allowing everything</a:t>
            </a:r>
            <a:endParaRPr lang="en-US" dirty="0"/>
          </a:p>
        </p:txBody>
      </p:sp>
      <p:sp>
        <p:nvSpPr>
          <p:cNvPr id="4" name="Content Placeholder 3"/>
          <p:cNvSpPr>
            <a:spLocks noGrp="1"/>
          </p:cNvSpPr>
          <p:nvPr>
            <p:ph sz="half" idx="2"/>
          </p:nvPr>
        </p:nvSpPr>
        <p:spPr>
          <a:xfrm>
            <a:off x="4648200" y="1600200"/>
            <a:ext cx="4181532" cy="4525963"/>
          </a:xfrm>
        </p:spPr>
        <p:txBody>
          <a:bodyPr>
            <a:normAutofit lnSpcReduction="10000"/>
          </a:bodyPr>
          <a:lstStyle/>
          <a:p>
            <a:r>
              <a:rPr lang="en-US" dirty="0" smtClean="0"/>
              <a:t>Being in the presence of beings who are awake</a:t>
            </a:r>
          </a:p>
          <a:p>
            <a:r>
              <a:rPr lang="en-US" dirty="0" smtClean="0"/>
              <a:t>Being in nature</a:t>
            </a:r>
          </a:p>
          <a:p>
            <a:r>
              <a:rPr lang="en-US" dirty="0" smtClean="0"/>
              <a:t>Chanting, singing, breath practices</a:t>
            </a:r>
          </a:p>
          <a:p>
            <a:r>
              <a:rPr lang="en-US" dirty="0" err="1" smtClean="0"/>
              <a:t>Koans</a:t>
            </a:r>
            <a:r>
              <a:rPr lang="en-US" dirty="0" smtClean="0"/>
              <a:t> – impossible questions to stop the mind</a:t>
            </a:r>
          </a:p>
          <a:p>
            <a:r>
              <a:rPr lang="en-US" dirty="0" smtClean="0"/>
              <a:t>Show me this “ego” – can you find a “person”?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 to try in dyads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Looking into what’s already silent, still, awake.</a:t>
            </a:r>
          </a:p>
          <a:p>
            <a:r>
              <a:rPr lang="en-US" dirty="0" smtClean="0"/>
              <a:t>What is the same across time?</a:t>
            </a:r>
          </a:p>
          <a:p>
            <a:r>
              <a:rPr lang="en-US" dirty="0" smtClean="0"/>
              <a:t>What you as awareness are not – objects across the room, your body, your emotions, your thoughts</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What are the qualities of what’s aware? What is silent even as it hears sound, invisible even as it sees, still even as it perceives motion?</a:t>
            </a:r>
          </a:p>
          <a:p>
            <a:r>
              <a:rPr lang="en-US" dirty="0" smtClean="0"/>
              <a:t>Is awareness old or young? Is it male of female?</a:t>
            </a:r>
          </a:p>
          <a:p>
            <a:r>
              <a:rPr lang="en-US" dirty="0" smtClean="0"/>
              <a:t>Can you find boundaries in what’s aware?</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851525"/>
          </a:xfrm>
        </p:spPr>
        <p:txBody>
          <a:bodyPr/>
          <a:lstStyle/>
          <a:p>
            <a:endParaRPr lang="en-US" dirty="0"/>
          </a:p>
        </p:txBody>
      </p:sp>
      <p:sp>
        <p:nvSpPr>
          <p:cNvPr id="3" name="Vertical Text Placeholder 2"/>
          <p:cNvSpPr>
            <a:spLocks noGrp="1"/>
          </p:cNvSpPr>
          <p:nvPr>
            <p:ph type="body" orient="vert" idx="1"/>
          </p:nvPr>
        </p:nvSpPr>
        <p:spPr/>
        <p:txBody>
          <a:bodyPr/>
          <a:lstStyle/>
          <a:p>
            <a:endParaRPr lang="en-US"/>
          </a:p>
        </p:txBody>
      </p:sp>
      <p:sp>
        <p:nvSpPr>
          <p:cNvPr id="4" name="Rectangle 3"/>
          <p:cNvSpPr/>
          <p:nvPr/>
        </p:nvSpPr>
        <p:spPr>
          <a:xfrm>
            <a:off x="648138" y="499241"/>
            <a:ext cx="8038662" cy="5632311"/>
          </a:xfrm>
          <a:prstGeom prst="rect">
            <a:avLst/>
          </a:prstGeom>
        </p:spPr>
        <p:txBody>
          <a:bodyPr wrap="square">
            <a:spAutoFit/>
          </a:bodyPr>
          <a:lstStyle/>
          <a:p>
            <a:r>
              <a:rPr lang="en-US" sz="4000" dirty="0"/>
              <a:t>“Importing Buddhist practices into the technical armamentarium of cognitive behavior therapy is fine, but it is not a very ambitious step. These concepts and practices are thousands of years old – they are already doing good in the culture….</a:t>
            </a:r>
            <a:r>
              <a:rPr lang="en-US" sz="4000" dirty="0" smtClean="0"/>
              <a:t> A real step forward in empirical clinical practice could come, however, by considering </a:t>
            </a:r>
            <a:endParaRPr lang="en-US" sz="40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a:xfrm>
            <a:off x="508000" y="604345"/>
            <a:ext cx="7772400" cy="5833240"/>
          </a:xfrm>
        </p:spPr>
        <p:txBody>
          <a:bodyPr>
            <a:normAutofit/>
          </a:bodyPr>
          <a:lstStyle/>
          <a:p>
            <a:r>
              <a:rPr lang="en-US" sz="4000" dirty="0" smtClean="0"/>
              <a:t>these concepts and practices in scientific terms. That might lead to something new. Scientific psychology is still an adolescent. We do not know how much can be done by approaching ancient sources of wisdom from the point of view of scientific knowing.”     Hayes,(2002) 				   Buddhism and ACT, p.66</a:t>
            </a:r>
          </a:p>
          <a:p>
            <a:endParaRPr lang="en-US" sz="4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734400"/>
            <a:ext cx="4038600" cy="5391763"/>
          </a:xfrm>
        </p:spPr>
        <p:txBody>
          <a:bodyPr>
            <a:normAutofit fontScale="62500" lnSpcReduction="20000"/>
          </a:bodyPr>
          <a:lstStyle/>
          <a:p>
            <a:pPr>
              <a:buNone/>
            </a:pPr>
            <a:r>
              <a:rPr lang="en-US" dirty="0" smtClean="0"/>
              <a:t>	</a:t>
            </a:r>
            <a:endParaRPr lang="en-US" sz="5161" dirty="0"/>
          </a:p>
        </p:txBody>
      </p:sp>
      <p:sp>
        <p:nvSpPr>
          <p:cNvPr id="6" name="Content Placeholder 5"/>
          <p:cNvSpPr>
            <a:spLocks noGrp="1"/>
          </p:cNvSpPr>
          <p:nvPr>
            <p:ph sz="half" idx="2"/>
          </p:nvPr>
        </p:nvSpPr>
        <p:spPr>
          <a:xfrm>
            <a:off x="4648200" y="855360"/>
            <a:ext cx="4038600" cy="5270803"/>
          </a:xfrm>
        </p:spPr>
        <p:txBody>
          <a:bodyPr>
            <a:normAutofit fontScale="62500" lnSpcReduction="20000"/>
          </a:bodyPr>
          <a:lstStyle/>
          <a:p>
            <a:pPr>
              <a:buNone/>
            </a:pPr>
            <a:r>
              <a:rPr lang="en-US" dirty="0" smtClean="0"/>
              <a:t>	</a:t>
            </a:r>
            <a:r>
              <a:rPr lang="en-US" sz="5714" dirty="0" smtClean="0"/>
              <a:t>It’s like a game of hide and seek. We begin by saying “Not It” – not the oneness we’ve always been – and we hide as best we can, knowing we will be “in-free” at the end of the game.</a:t>
            </a:r>
            <a:endParaRPr lang="en-US" sz="5714" dirty="0"/>
          </a:p>
        </p:txBody>
      </p:sp>
      <p:pic>
        <p:nvPicPr>
          <p:cNvPr id="7" name="Picture 6" descr="1318025368_a83a1f2aa8_o.jpg"/>
          <p:cNvPicPr>
            <a:picLocks noChangeAspect="1"/>
          </p:cNvPicPr>
          <p:nvPr/>
        </p:nvPicPr>
        <p:blipFill>
          <a:blip r:embed="rId2"/>
          <a:stretch>
            <a:fillRect/>
          </a:stretch>
        </p:blipFill>
        <p:spPr>
          <a:xfrm>
            <a:off x="500461" y="1607040"/>
            <a:ext cx="4147739" cy="30672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131840"/>
            <a:ext cx="4038600" cy="4994323"/>
          </a:xfrm>
        </p:spPr>
        <p:txBody>
          <a:bodyPr/>
          <a:lstStyle/>
          <a:p>
            <a:pPr>
              <a:buNone/>
            </a:pPr>
            <a:r>
              <a:rPr lang="en-US" dirty="0" smtClean="0"/>
              <a:t>	</a:t>
            </a:r>
            <a:r>
              <a:rPr lang="en-US" sz="4000" dirty="0" smtClean="0"/>
              <a:t>In tension between zero and infinity, the Mandelbrot Set generates elaborate beauty.</a:t>
            </a:r>
            <a:endParaRPr lang="en-US" sz="4000" dirty="0"/>
          </a:p>
        </p:txBody>
      </p:sp>
      <p:pic>
        <p:nvPicPr>
          <p:cNvPr id="5" name="Content Placeholder 4" descr="mandelbrot_large.png"/>
          <p:cNvPicPr>
            <a:picLocks noGrp="1" noChangeAspect="1"/>
          </p:cNvPicPr>
          <p:nvPr>
            <p:ph sz="half" idx="2"/>
          </p:nvPr>
        </p:nvPicPr>
        <p:blipFill>
          <a:blip r:embed="rId2"/>
          <a:srcRect t="-24712" b="-24712"/>
          <a:stretch>
            <a:fillRect/>
          </a:stretch>
        </p:blip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known.jpeg"/>
          <p:cNvPicPr>
            <a:picLocks noChangeAspect="1"/>
          </p:cNvPicPr>
          <p:nvPr/>
        </p:nvPicPr>
        <p:blipFill>
          <a:blip r:embed="rId2"/>
          <a:stretch>
            <a:fillRect/>
          </a:stretch>
        </p:blipFill>
        <p:spPr>
          <a:xfrm>
            <a:off x="1805689" y="1105920"/>
            <a:ext cx="6039121" cy="459648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delbrot_large.png"/>
          <p:cNvPicPr>
            <a:picLocks noChangeAspect="1"/>
          </p:cNvPicPr>
          <p:nvPr/>
        </p:nvPicPr>
        <p:blipFill>
          <a:blip r:embed="rId2"/>
          <a:stretch>
            <a:fillRect/>
          </a:stretch>
        </p:blipFill>
        <p:spPr>
          <a:xfrm>
            <a:off x="58738" y="-542925"/>
            <a:ext cx="9144000" cy="68580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descr="Unknown-1.jpeg"/>
          <p:cNvPicPr>
            <a:picLocks noGrp="1" noChangeAspect="1"/>
          </p:cNvPicPr>
          <p:nvPr>
            <p:ph sz="half" idx="1"/>
          </p:nvPr>
        </p:nvPicPr>
        <p:blipFill>
          <a:blip r:embed="rId2"/>
          <a:srcRect t="-24808" b="-24808"/>
          <a:stretch>
            <a:fillRect/>
          </a:stretch>
        </p:blipFill>
        <p:spPr/>
      </p:pic>
      <p:sp>
        <p:nvSpPr>
          <p:cNvPr id="8" name="Content Placeholder 7"/>
          <p:cNvSpPr>
            <a:spLocks noGrp="1"/>
          </p:cNvSpPr>
          <p:nvPr>
            <p:ph sz="half" idx="2"/>
          </p:nvPr>
        </p:nvSpPr>
        <p:spPr>
          <a:xfrm>
            <a:off x="4648200" y="1417638"/>
            <a:ext cx="4038600" cy="4863642"/>
          </a:xfrm>
        </p:spPr>
        <p:txBody>
          <a:bodyPr/>
          <a:lstStyle/>
          <a:p>
            <a:pPr>
              <a:buNone/>
            </a:pPr>
            <a:r>
              <a:rPr lang="en-US" dirty="0" smtClean="0"/>
              <a:t>	</a:t>
            </a:r>
            <a:r>
              <a:rPr lang="en-US" sz="4000" dirty="0" smtClean="0"/>
              <a:t>At repeated levels of scale, the same image is found, just as we  are said to made in God’s image.</a:t>
            </a:r>
            <a:endParaRPr lang="en-US" sz="40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Unknown.jpeg"/>
          <p:cNvPicPr>
            <a:picLocks noGrp="1" noChangeAspect="1"/>
          </p:cNvPicPr>
          <p:nvPr>
            <p:ph sz="half" idx="1"/>
          </p:nvPr>
        </p:nvPicPr>
        <p:blipFill>
          <a:blip r:embed="rId2"/>
          <a:srcRect t="-24808" b="-24808"/>
          <a:stretch>
            <a:fillRect/>
          </a:stretch>
        </p:blipFill>
        <p:spPr>
          <a:xfrm>
            <a:off x="457200" y="274638"/>
            <a:ext cx="4038600" cy="4525963"/>
          </a:xfrm>
        </p:spPr>
      </p:pic>
      <p:pic>
        <p:nvPicPr>
          <p:cNvPr id="5" name="Content Placeholder 4" descr="images.jpeg"/>
          <p:cNvPicPr>
            <a:picLocks noGrp="1" noChangeAspect="1"/>
          </p:cNvPicPr>
          <p:nvPr>
            <p:ph sz="half" idx="2"/>
          </p:nvPr>
        </p:nvPicPr>
        <p:blipFill>
          <a:blip r:embed="rId3"/>
          <a:srcRect t="-24808" b="-24808"/>
          <a:stretch>
            <a:fillRect/>
          </a:stretch>
        </p:blipFill>
        <p:spPr>
          <a:xfrm>
            <a:off x="4648200" y="2332037"/>
            <a:ext cx="4038600" cy="45259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13386</TotalTime>
  <Words>2463</Words>
  <Application>Microsoft Office PowerPoint</Application>
  <PresentationFormat>On-screen Show (4:3)</PresentationFormat>
  <Paragraphs>343</Paragraphs>
  <Slides>104</Slides>
  <Notes>9</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Who ACTS? An exploration  of Self as Context</vt:lpstr>
      <vt:lpstr>Please make sure to sign in on the yellow sheet, to get credit for being here.</vt:lpstr>
      <vt:lpstr>“… we believe that in these difficult and perilous times there is a desperate need for a type of spirituality that will allow our behavior to come under more effective control by the direct contingencies.”  Hayes, et al, RFT,p.253</vt:lpstr>
      <vt:lpstr>PowerPoint Presentation</vt:lpstr>
      <vt:lpstr>PowerPoint Presentation</vt:lpstr>
      <vt:lpstr>PowerPoint Presentation</vt:lpstr>
      <vt:lpstr>20  Minute Who ACTS? 1 Video  of Dialog with Steve Hayes about ACT and enlightenment may be found on YouTube at http://www.youtube.com/watch?v=FwHZ8BiW2jg</vt:lpstr>
      <vt:lpstr>PowerPoint Presentation</vt:lpstr>
      <vt:lpstr>Making Sense of Spirituality</vt:lpstr>
      <vt:lpstr>PowerPoint Presentation</vt:lpstr>
      <vt:lpstr>PowerPoint Presentation</vt:lpstr>
      <vt:lpstr>It can’t be taught –  It has to be caught!                -- Joe Miller</vt:lpstr>
      <vt:lpstr>Behaviorists can -- and should -- model spiritual experience.</vt:lpstr>
      <vt:lpstr>“Spirit” means “not matter” -- not a “thing”. </vt:lpstr>
      <vt:lpstr>  Where can we look  for what is “not a thing”?      In the “perspective” of “I”,  which is created by  verbal processes. </vt:lpstr>
      <vt:lpstr>"It is only when a person's private world becomes important to others that it is made important to him" (Skinner, 1974, p. 31). </vt:lpstr>
      <vt:lpstr>Perspective Taking</vt:lpstr>
      <vt:lpstr>  “The behavior of seeing seeing from a perspective is a very odd behavior. For the person engaging in the behavior, it is not truly possible to see it as an object.”   </vt:lpstr>
      <vt:lpstr>It is only experienceable in its effects, the feelings associated with it, or as a kind of fleeting after-image when we attempt to grab it and look at it directly.   </vt:lpstr>
      <vt:lpstr>  There simply seems to be no way to see your own seeing-from-perspective without doing so from a now-shifted perspective. This means that you-as-perspective is not itself fully experienceable as a thing or object by the person looking from that perspective.    </vt:lpstr>
      <vt:lpstr>   </vt:lpstr>
      <vt:lpstr>This perspective can be found by looking for what is the same in our          experience across time.  </vt:lpstr>
      <vt:lpstr>It’s also found by discovering what we are not:</vt:lpstr>
      <vt:lpstr>PowerPoint Presentation</vt:lpstr>
      <vt:lpstr>PowerPoint Presentation</vt:lpstr>
      <vt:lpstr>“Spirit” means “not matter” -- not a “thing”. </vt:lpstr>
      <vt:lpstr>PowerPoint Presentation</vt:lpstr>
      <vt:lpstr>   This “I” has the qualities   attributed to God:   a. Absolute, The One,     Perfect Identity, Unity   b. Nothing/ Everything   c. Unchangeable, Eternal,       Omnipresent    d. Love   </vt:lpstr>
      <vt:lpstr>Qualities of Self as Context</vt:lpstr>
      <vt:lpstr>By the way, it would be helpful to develop ACT and RFT.   </vt:lpstr>
      <vt:lpstr>This sense of observing self is critical to acceptance work because it means that there is at least one stable, unchangeable, immutable fact about oneself that has been experienced directly. </vt:lpstr>
      <vt:lpstr>That kind of stability and constancy makes it less threatening for a client to enter into the pain and travails of life, knowing in some deep way that no matter what comes up, the “I” defined as the observing self will not be at risk.”                 ACT 1 p.186 </vt:lpstr>
      <vt:lpstr>The Fourth Wave of Behaviorism: ACT, DBT and Nondual Wisdom </vt:lpstr>
      <vt:lpstr>This paper can be found published in “Undivided: the Online Journal of Nonduality and Psychology” at http://undividedjournal.com/2012/05/31/the-fourth-wave-of-behaviorism-act-dbt-and-nondual-wisdom/</vt:lpstr>
      <vt:lpstr>PowerPoint Presentation</vt:lpstr>
      <vt:lpstr>PowerPoint Presentation</vt:lpstr>
      <vt:lpstr>ACT and Nondual Wisdom            are completely convergent.  </vt:lpstr>
      <vt:lpstr>Who are you?</vt:lpstr>
      <vt:lpstr>PowerPoint Presentation</vt:lpstr>
      <vt:lpstr>PowerPoint Presentation</vt:lpstr>
      <vt:lpstr>The Fur Coat in the River</vt:lpstr>
      <vt:lpstr>“In awakening, there is no individual that awakens. Instead,  it is oneness that suddenly recognizes in a new body that it has always been the only being in all forms. After awakening we become a sense organ for oneness, nobody present except for what is aware.”       4th Wave </vt:lpstr>
      <vt:lpstr>PowerPoint Presentation</vt:lpstr>
      <vt:lpstr>PowerPoint Presentation</vt:lpstr>
      <vt:lpstr>Enlightenment = From Awakening to Liberation</vt:lpstr>
      <vt:lpstr>PowerPoint Presentation</vt:lpstr>
      <vt:lpstr>It’s really more like this…</vt:lpstr>
      <vt:lpstr>and this…</vt:lpstr>
      <vt:lpstr>and this.</vt:lpstr>
      <vt:lpstr>PowerPoint Presentation</vt:lpstr>
      <vt:lpstr>PowerPoint Presentation</vt:lpstr>
      <vt:lpstr>What Nondual Wisdom  can offer ACT: </vt:lpstr>
      <vt:lpstr>PowerPoint Presentation</vt:lpstr>
      <vt:lpstr>PowerPoint Presentation</vt:lpstr>
      <vt:lpstr>  In spiritual awakening, it becomes           obvious that</vt:lpstr>
      <vt:lpstr>PowerPoint Presentation</vt:lpstr>
      <vt:lpstr>PowerPoint Presentation</vt:lpstr>
      <vt:lpstr>What Nondual Wisdom  can offer ACT: </vt:lpstr>
      <vt:lpstr>I’ll be your therapist today.</vt:lpstr>
      <vt:lpstr>Who is experiencing these problems?</vt:lpstr>
      <vt:lpstr>What Nondual Wisdom  can offer ACT: </vt:lpstr>
      <vt:lpstr>PowerPoint Presentation</vt:lpstr>
      <vt:lpstr>PowerPoint Presentation</vt:lpstr>
      <vt:lpstr>Oneness is an excellent therapist.</vt:lpstr>
      <vt:lpstr>What Nondual Wisdom  can offer ACT: </vt:lpstr>
      <vt:lpstr>Adyashanti video: What do you really want?</vt:lpstr>
      <vt:lpstr>One Heart</vt:lpstr>
      <vt:lpstr>Welcome back!</vt:lpstr>
      <vt:lpstr>Who ACTS? 2/2 may be found on YouTube at http://www.youtube.com/watch?v=IExzAdg5T2Y&amp;feature=relmfu</vt:lpstr>
      <vt:lpstr>Self as Context is the  pivot point of ACT</vt:lpstr>
      <vt:lpstr>PowerPoint Presentation</vt:lpstr>
      <vt:lpstr>PowerPoint Presentation</vt:lpstr>
      <vt:lpstr>PowerPoint Presentation</vt:lpstr>
      <vt:lpstr>Awareness of death is the beginning of the spiritual path. The death of taking ourselves to be self as content opens the door to self as context. “Kill yourself every day” means letting concepts die. The Sufis say “Die before you die.”</vt:lpstr>
      <vt:lpstr>Only as we’re willing to face annihilation over and over and  over again, can that which is indestructable within us be revealed, as what we’ve  always been.</vt:lpstr>
      <vt:lpstr>Many practices intended to bring about awakening simulate the death experience: lengthy silent retreats, long meditations , overnight sitting, fasting, etc.</vt:lpstr>
      <vt:lpstr>Using Death to clarify values</vt:lpstr>
      <vt:lpstr>Qualities of Self as Context</vt:lpstr>
      <vt:lpstr>PowerPoint Presentation</vt:lpstr>
      <vt:lpstr>Qualities of Self as Context</vt:lpstr>
      <vt:lpstr>“Self-as-context is not a sense of self that is alone and cut-off…. It is inherently social, expansive, and interconnected because framing is mutually and combinatorially entailed. I begin to experience myself as a conscious human being at the precise point at which I begin to experience you as a conscious human being.”       ACT 2, p. 90</vt:lpstr>
      <vt:lpstr>PowerPoint Presentation</vt:lpstr>
      <vt:lpstr>PowerPoint Presentation</vt:lpstr>
      <vt:lpstr>   The “I” that is “We”,                                   the “We” that is “I”.  </vt:lpstr>
      <vt:lpstr>“Because perspective taking is social, it is not possible to take a loving, open, accepting, and active perspective on yourself without doing likewise for others…. Thus compassion and self-acceptance are related inside the model.” </vt:lpstr>
      <vt:lpstr>Global Empathy</vt:lpstr>
      <vt:lpstr>Qualities of Self as Context</vt:lpstr>
      <vt:lpstr>“You know about this sense of self indirectly, for example, by a sense of calm transcendence, or peacefulness.”                               Hayes, (2005) p.95 </vt:lpstr>
      <vt:lpstr>ACT Techniques for accessing SaXT</vt:lpstr>
      <vt:lpstr>Added Nondual techniques for SaXT</vt:lpstr>
      <vt:lpstr>Techniques to try in dyads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Pespective Taking in Emptiness</vt:lpstr>
      <vt:lpstr>PowerPoint Presentation</vt:lpstr>
      <vt:lpstr>PowerPoint Presentation</vt:lpstr>
      <vt:lpstr>PowerPoint Presentation</vt:lpstr>
      <vt:lpstr>“In order to give consistent verbal reports, children have to develop a sense of perspective – a point of view – and to distinguish their own from that of others. Even as the contents of these descriptions begin to weave a self-story – which can be limiting – the sense of perspective is growing – which can be liberating.”                                      ACT 2, p.86 </vt:lpstr>
    </vt:vector>
  </TitlesOfParts>
  <Company>Third Wave Behavioural Center of Issaquah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and NDW are completely convergent.</dc:title>
  <dc:creator>Michael Baugh</dc:creator>
  <cp:lastModifiedBy>Kate</cp:lastModifiedBy>
  <cp:revision>137</cp:revision>
  <dcterms:created xsi:type="dcterms:W3CDTF">2012-07-10T21:49:02Z</dcterms:created>
  <dcterms:modified xsi:type="dcterms:W3CDTF">2012-07-20T23:46:28Z</dcterms:modified>
</cp:coreProperties>
</file>